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630" r:id="rId4"/>
    <p:sldId id="628" r:id="rId5"/>
    <p:sldId id="259" r:id="rId6"/>
    <p:sldId id="631" r:id="rId7"/>
    <p:sldId id="563" r:id="rId8"/>
    <p:sldId id="501" r:id="rId9"/>
    <p:sldId id="267" r:id="rId10"/>
    <p:sldId id="268" r:id="rId11"/>
    <p:sldId id="425" r:id="rId12"/>
    <p:sldId id="569" r:id="rId13"/>
    <p:sldId id="412" r:id="rId14"/>
    <p:sldId id="585" r:id="rId15"/>
    <p:sldId id="615" r:id="rId16"/>
    <p:sldId id="589" r:id="rId17"/>
    <p:sldId id="63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1422" autoAdjust="0"/>
  </p:normalViewPr>
  <p:slideViewPr>
    <p:cSldViewPr snapToGrid="0">
      <p:cViewPr varScale="1">
        <p:scale>
          <a:sx n="81" d="100"/>
          <a:sy n="81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9398-BCF7-4A62-8389-70D9BF146CA0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A97C6-AB0B-4CFC-972B-81CE5BC5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4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74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4818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650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83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31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2456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7504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938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71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23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915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16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02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8406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1592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4852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BEE81-5C77-4EA7-9CD4-361D203AF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FEF68E9-2518-417E-A02D-C2D89621C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CC9837-C560-47EF-8BEC-2205CFF9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F3BF26-7B75-45A9-8991-AB56F1FC4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497D26-9F1A-447D-93E0-DAF026D7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4F4587-FD10-44D8-A683-E3780750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998D833-6E77-4174-8AD5-8375D1B59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C1084-0C1B-46A4-8D1C-65A8425F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856FFF-7EC1-4165-9C01-4995AAC5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F8487-9021-4BFB-BC57-C815CC89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5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922B581-DAD4-4FFA-BB4A-00FC18F53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28A61C1-B803-4395-99F2-4920CC1D2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46E6E6-FDE8-42C8-9F0B-90CCFE13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32F23C-CD43-426E-902C-23C72251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B62BB9-0F92-4F7E-BB99-23313144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7ACB4F-EA9D-4806-A584-4EFEA5FC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C905CA-9D47-481D-B810-2EF22FA75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9C7BAE-A6B0-41D5-9C80-157AE49D3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B46CC7-A921-41ED-83DB-AB4240D0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013BBA-93A2-4B87-8790-90302DB5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8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29189E-B502-4DAF-88DC-974F48D1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5D8CC2-F0AC-40D5-B6FE-1B94C7DA4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15ABE6-5B3E-4ABC-9984-D3FA0424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045E6B-282F-4236-A78C-6A7887C6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15F313-729E-4121-A572-5AC42814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6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BB2B9C-3F9D-4A19-B6E5-B0B232EF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685D9-1358-4BD3-98E6-A6F190288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DF3C7F9-572B-40B6-BAE9-799656E43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DBDF59-897F-4A34-B3CD-B87AC754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2FE1D2C-A94B-4DDC-ACDD-B6A1C43B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68C51B-36C5-46FE-B347-E6141C91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0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675899-E91F-4AED-B263-845A559D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52B546-0D0D-4068-8DD3-98FB103C3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C41AA8-AE0F-4A97-855A-0486E6742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E4F9828-9752-4774-9002-DF3FE4219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7DF6CF-0738-4190-8AE0-2F48D8418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2B98D2-2B58-46C7-87CB-8172D218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187C178-8497-409F-B370-6CAA1A75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7CA4E2E-8BA4-4FD7-B6C4-ECB0CD22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3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115E1D-81AB-49AE-BB01-376374ACF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5E16E22-3FC5-44CB-AAD5-084A9484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D4FC5AA-683E-41B0-8812-47DB12CA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4A23ED4-4733-4FCD-A59F-BC058B2C6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7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5134EC3-B500-46AB-9C12-55DB997A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D3E2E7-A661-4436-8798-72C9E3A78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B396CC-07B8-451E-91C6-5A5D2563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9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3426B1-4708-4AF6-B6E0-F99B96FC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01E44C-57C9-4DE0-A465-7B23D0731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6BD078-1AE8-4E58-B6A9-76FDF73B9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57DD3E-6991-4902-ABB8-5D05A533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96773B3-0C20-4830-873C-C8DA104C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5A97DF-1DB6-45D7-A83D-2AC70135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9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8F8F92-20A0-4244-B2E7-59AD256F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E57BDD-967A-4D3D-A3FB-D0F6966E6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253569C-7059-4EBB-B9E5-52A029A5D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6914C0-7670-427C-B571-490F0A0F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DAB39-8B62-4644-AA73-5E99D9822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98F8A0-FB82-42BD-9414-3B41976C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9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7D32311-8020-4A59-A870-62E7292B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A04F97-B1D9-42F7-BD51-446072179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B99364-49D3-4C1F-A171-CF1297789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B15E64-DC63-4753-A81E-EC2DD28D8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68AFF4-D13B-49EA-B167-30B4832D9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3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oston aerial">
            <a:extLst>
              <a:ext uri="{FF2B5EF4-FFF2-40B4-BE49-F238E27FC236}">
                <a16:creationId xmlns:a16="http://schemas.microsoft.com/office/drawing/2014/main" xmlns="" id="{D6B142D5-C31C-43F5-8458-757338D22B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385" b="1015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B48A9DB-97AC-4157-8175-E59D37DB9D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129" y="163814"/>
            <a:ext cx="7550044" cy="14173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4E4DD7-552F-4C0C-BA20-E17B58037825}"/>
              </a:ext>
            </a:extLst>
          </p:cNvPr>
          <p:cNvSpPr txBox="1"/>
          <p:nvPr/>
        </p:nvSpPr>
        <p:spPr>
          <a:xfrm>
            <a:off x="8066710" y="257711"/>
            <a:ext cx="32670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The Boston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Compact</a:t>
            </a:r>
          </a:p>
        </p:txBody>
      </p:sp>
    </p:spTree>
    <p:extLst>
      <p:ext uri="{BB962C8B-B14F-4D97-AF65-F5344CB8AC3E}">
        <p14:creationId xmlns:p14="http://schemas.microsoft.com/office/powerpoint/2010/main" val="67026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pulation-v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4748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1328737" y="1382550"/>
            <a:ext cx="953452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Saturday in July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NDP aggregated and presented a wide variety of relevant data including mobility data, transportation data, and airline &amp; ferry schedules to understand the  community’s population</a:t>
            </a:r>
            <a:endParaRPr sz="4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15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p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4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in front of a crowd&#10;&#10;Description generated with very high confidence">
            <a:extLst>
              <a:ext uri="{FF2B5EF4-FFF2-40B4-BE49-F238E27FC236}">
                <a16:creationId xmlns:a16="http://schemas.microsoft.com/office/drawing/2014/main" xmlns="" id="{1ECCE1AB-A551-4DD8-A8BC-D71B9C456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3" name="Shape 151">
            <a:extLst>
              <a:ext uri="{FF2B5EF4-FFF2-40B4-BE49-F238E27FC236}">
                <a16:creationId xmlns:a16="http://schemas.microsoft.com/office/drawing/2014/main" xmlns="" id="{C0F79805-04C7-4C17-A323-04CAE7809BF4}"/>
              </a:ext>
            </a:extLst>
          </p:cNvPr>
          <p:cNvSpPr txBox="1"/>
          <p:nvPr/>
        </p:nvSpPr>
        <p:spPr>
          <a:xfrm>
            <a:off x="389681" y="195301"/>
            <a:ext cx="11412637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en-US" sz="5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Massive Community Support</a:t>
            </a:r>
            <a:endParaRPr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835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1" y="68447"/>
            <a:ext cx="12110936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CDP’s Data Analytics Are Having Wide Impact on Interconnected Policy Areas</a:t>
            </a:r>
            <a:endParaRPr sz="5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7928" y="1773829"/>
            <a:ext cx="6935807" cy="52018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ACCFBF5-328D-4E02-805E-9E410736697E}"/>
              </a:ext>
            </a:extLst>
          </p:cNvPr>
          <p:cNvSpPr txBox="1"/>
          <p:nvPr/>
        </p:nvSpPr>
        <p:spPr>
          <a:xfrm>
            <a:off x="9141304" y="1901477"/>
            <a:ext cx="2198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Municipal Finance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00B45A2-1D9F-41DA-A06E-5FCB42C5995F}"/>
              </a:ext>
            </a:extLst>
          </p:cNvPr>
          <p:cNvSpPr txBox="1"/>
          <p:nvPr/>
        </p:nvSpPr>
        <p:spPr>
          <a:xfrm>
            <a:off x="5302827" y="6128714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032C9BD-EA9E-417E-B2E2-EE2D1073C509}"/>
              </a:ext>
            </a:extLst>
          </p:cNvPr>
          <p:cNvSpPr txBox="1"/>
          <p:nvPr/>
        </p:nvSpPr>
        <p:spPr>
          <a:xfrm>
            <a:off x="9238795" y="4362812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Law Enforcement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DC95DC-4D01-4841-8511-86516D86BF09}"/>
              </a:ext>
            </a:extLst>
          </p:cNvPr>
          <p:cNvSpPr txBox="1"/>
          <p:nvPr/>
        </p:nvSpPr>
        <p:spPr>
          <a:xfrm>
            <a:off x="7909999" y="5262254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C91FD8-0E0B-4DE8-900F-5766989700E0}"/>
              </a:ext>
            </a:extLst>
          </p:cNvPr>
          <p:cNvSpPr txBox="1"/>
          <p:nvPr/>
        </p:nvSpPr>
        <p:spPr>
          <a:xfrm>
            <a:off x="1501911" y="4109338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Affordable Housing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B42192D-F49F-4E7B-94A0-BB70A987484D}"/>
              </a:ext>
            </a:extLst>
          </p:cNvPr>
          <p:cNvSpPr txBox="1"/>
          <p:nvPr/>
        </p:nvSpPr>
        <p:spPr>
          <a:xfrm>
            <a:off x="809386" y="5587892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Coastal Resilience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7780048-0D66-45B7-BF9E-E07C69272B1A}"/>
              </a:ext>
            </a:extLst>
          </p:cNvPr>
          <p:cNvSpPr txBox="1"/>
          <p:nvPr/>
        </p:nvSpPr>
        <p:spPr>
          <a:xfrm>
            <a:off x="665732" y="2116686"/>
            <a:ext cx="2198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Healthcare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5694996-1388-4472-B8C5-67008B439139}"/>
              </a:ext>
            </a:extLst>
          </p:cNvPr>
          <p:cNvSpPr txBox="1"/>
          <p:nvPr/>
        </p:nvSpPr>
        <p:spPr>
          <a:xfrm>
            <a:off x="5787706" y="2587154"/>
            <a:ext cx="2198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Tourism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504AAC5-2C80-4AC6-BDC4-503000B28C10}"/>
              </a:ext>
            </a:extLst>
          </p:cNvPr>
          <p:cNvSpPr txBox="1"/>
          <p:nvPr/>
        </p:nvSpPr>
        <p:spPr>
          <a:xfrm>
            <a:off x="7040540" y="3451426"/>
            <a:ext cx="356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Qualitative Survey Panel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C6AD3A9-8DB2-4A71-94D8-11CB75B61132}"/>
              </a:ext>
            </a:extLst>
          </p:cNvPr>
          <p:cNvSpPr txBox="1"/>
          <p:nvPr/>
        </p:nvSpPr>
        <p:spPr>
          <a:xfrm>
            <a:off x="4315065" y="4630206"/>
            <a:ext cx="356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Population</a:t>
            </a:r>
          </a:p>
        </p:txBody>
      </p:sp>
    </p:spTree>
    <p:extLst>
      <p:ext uri="{BB962C8B-B14F-4D97-AF65-F5344CB8AC3E}">
        <p14:creationId xmlns:p14="http://schemas.microsoft.com/office/powerpoint/2010/main" val="40343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0321E715-7BBF-4B55-AC29-20BFD7C4DB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301" y="1115864"/>
            <a:ext cx="10470683" cy="5540672"/>
          </a:xfrm>
          <a:prstGeom prst="rect">
            <a:avLst/>
          </a:prstGeom>
        </p:spPr>
      </p:pic>
      <p:sp>
        <p:nvSpPr>
          <p:cNvPr id="2" name="Rectángulo 1"/>
          <p:cNvSpPr>
            <a:spLocks noChangeAspect="1"/>
          </p:cNvSpPr>
          <p:nvPr/>
        </p:nvSpPr>
        <p:spPr>
          <a:xfrm>
            <a:off x="810016" y="375231"/>
            <a:ext cx="195556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5400" dirty="0">
                <a:latin typeface="+mj-lt"/>
                <a:cs typeface="Arial" panose="020B0604020202020204" pitchFamily="34" charset="0"/>
              </a:rPr>
              <a:t>CDP’s Skilled Data Team</a:t>
            </a:r>
          </a:p>
        </p:txBody>
      </p:sp>
    </p:spTree>
    <p:extLst>
      <p:ext uri="{BB962C8B-B14F-4D97-AF65-F5344CB8AC3E}">
        <p14:creationId xmlns:p14="http://schemas.microsoft.com/office/powerpoint/2010/main" val="3606022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6">
            <a:extLst>
              <a:ext uri="{FF2B5EF4-FFF2-40B4-BE49-F238E27FC236}">
                <a16:creationId xmlns:a16="http://schemas.microsoft.com/office/drawing/2014/main" xmlns="" id="{55963E58-71B5-4508-AE86-21A7008B1491}"/>
              </a:ext>
            </a:extLst>
          </p:cNvPr>
          <p:cNvSpPr txBox="1">
            <a:spLocks/>
          </p:cNvSpPr>
          <p:nvPr/>
        </p:nvSpPr>
        <p:spPr>
          <a:xfrm>
            <a:off x="2686050" y="2037929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Identify a Pressing Question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8BD36D1-B789-4F7B-A04B-3475FAA1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5400" dirty="0"/>
              <a:t>A Effective Process to Support </a:t>
            </a:r>
            <a:br>
              <a:rPr lang="en-US" sz="5400" dirty="0"/>
            </a:br>
            <a:r>
              <a:rPr lang="en-US" sz="5400" dirty="0"/>
              <a:t>Community Understanding</a:t>
            </a:r>
          </a:p>
        </p:txBody>
      </p:sp>
      <p:sp>
        <p:nvSpPr>
          <p:cNvPr id="6" name="Shape 116">
            <a:extLst>
              <a:ext uri="{FF2B5EF4-FFF2-40B4-BE49-F238E27FC236}">
                <a16:creationId xmlns:a16="http://schemas.microsoft.com/office/drawing/2014/main" xmlns="" id="{B9931801-5941-43F4-BF8E-C5FBB9E48FEB}"/>
              </a:ext>
            </a:extLst>
          </p:cNvPr>
          <p:cNvSpPr txBox="1">
            <a:spLocks/>
          </p:cNvSpPr>
          <p:nvPr/>
        </p:nvSpPr>
        <p:spPr>
          <a:xfrm>
            <a:off x="2686050" y="3369693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Aggregate Data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7" name="Shape 116">
            <a:extLst>
              <a:ext uri="{FF2B5EF4-FFF2-40B4-BE49-F238E27FC236}">
                <a16:creationId xmlns:a16="http://schemas.microsoft.com/office/drawing/2014/main" xmlns="" id="{B1260828-E36A-4DFC-A83A-41FCB8F96EC2}"/>
              </a:ext>
            </a:extLst>
          </p:cNvPr>
          <p:cNvSpPr txBox="1">
            <a:spLocks/>
          </p:cNvSpPr>
          <p:nvPr/>
        </p:nvSpPr>
        <p:spPr>
          <a:xfrm>
            <a:off x="2686050" y="4035575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Develop Insights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8" name="Shape 116">
            <a:extLst>
              <a:ext uri="{FF2B5EF4-FFF2-40B4-BE49-F238E27FC236}">
                <a16:creationId xmlns:a16="http://schemas.microsoft.com/office/drawing/2014/main" xmlns="" id="{EF0DE22F-6111-4EDA-9985-25BFC352528A}"/>
              </a:ext>
            </a:extLst>
          </p:cNvPr>
          <p:cNvSpPr txBox="1">
            <a:spLocks/>
          </p:cNvSpPr>
          <p:nvPr/>
        </p:nvSpPr>
        <p:spPr>
          <a:xfrm>
            <a:off x="2686050" y="4701457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Create Compelling Visualizations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9" name="Shape 116">
            <a:extLst>
              <a:ext uri="{FF2B5EF4-FFF2-40B4-BE49-F238E27FC236}">
                <a16:creationId xmlns:a16="http://schemas.microsoft.com/office/drawing/2014/main" xmlns="" id="{B7E46B37-079F-4DB5-AC69-F1947128E823}"/>
              </a:ext>
            </a:extLst>
          </p:cNvPr>
          <p:cNvSpPr txBox="1">
            <a:spLocks/>
          </p:cNvSpPr>
          <p:nvPr/>
        </p:nvSpPr>
        <p:spPr>
          <a:xfrm>
            <a:off x="2686050" y="5367339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Persist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10" name="Shape 116">
            <a:extLst>
              <a:ext uri="{FF2B5EF4-FFF2-40B4-BE49-F238E27FC236}">
                <a16:creationId xmlns:a16="http://schemas.microsoft.com/office/drawing/2014/main" xmlns="" id="{3D6621E3-598C-4C28-A2BC-D722180AC11F}"/>
              </a:ext>
            </a:extLst>
          </p:cNvPr>
          <p:cNvSpPr txBox="1">
            <a:spLocks/>
          </p:cNvSpPr>
          <p:nvPr/>
        </p:nvSpPr>
        <p:spPr>
          <a:xfrm>
            <a:off x="2686050" y="2703811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Develop a Methodology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87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E94BF5D-C0B4-4B33-89A0-6505F5150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7952" y="250"/>
            <a:ext cx="5896096" cy="2681978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48938B-AAF9-405C-B4ED-F1DA288E6161}"/>
              </a:ext>
            </a:extLst>
          </p:cNvPr>
          <p:cNvSpPr txBox="1">
            <a:spLocks/>
          </p:cNvSpPr>
          <p:nvPr/>
        </p:nvSpPr>
        <p:spPr>
          <a:xfrm>
            <a:off x="876300" y="2682229"/>
            <a:ext cx="10648950" cy="2823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en-US" sz="2400" dirty="0"/>
              <a:t>CDP has the analytics team and proven approaches to help the Boston Compact:</a:t>
            </a:r>
          </a:p>
          <a:p>
            <a:pPr marL="742950" indent="-7429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400" dirty="0"/>
              <a:t>Identify potential </a:t>
            </a:r>
            <a:r>
              <a:rPr lang="en-US" sz="2400" b="1" dirty="0"/>
              <a:t>areas of impact</a:t>
            </a:r>
          </a:p>
          <a:p>
            <a:pPr marL="742950" indent="-7429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400" dirty="0"/>
              <a:t>Develop reliable </a:t>
            </a:r>
            <a:r>
              <a:rPr lang="en-US" sz="2400" b="1" dirty="0"/>
              <a:t>descriptive &amp; predictive analytics </a:t>
            </a:r>
            <a:r>
              <a:rPr lang="en-US" sz="2400" dirty="0"/>
              <a:t>and compelling </a:t>
            </a:r>
            <a:r>
              <a:rPr lang="en-US" sz="2400" b="1" dirty="0"/>
              <a:t>visualizations</a:t>
            </a:r>
            <a:r>
              <a:rPr lang="en-US" sz="2400" dirty="0"/>
              <a:t> to bring key issues to life</a:t>
            </a:r>
          </a:p>
          <a:p>
            <a:pPr marL="742950" indent="-742950">
              <a:lnSpc>
                <a:spcPct val="10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sz="2400" dirty="0"/>
              <a:t>Provide </a:t>
            </a:r>
            <a:r>
              <a:rPr lang="en-US" sz="2400" b="1" dirty="0"/>
              <a:t>continuous analytics support </a:t>
            </a:r>
            <a:r>
              <a:rPr lang="en-US" sz="2400" dirty="0"/>
              <a:t>to measure and improve outcomes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644A2925-EEDA-4338-9B5F-FA88BB83FAE4}"/>
              </a:ext>
            </a:extLst>
          </p:cNvPr>
          <p:cNvSpPr txBox="1">
            <a:spLocks/>
          </p:cNvSpPr>
          <p:nvPr/>
        </p:nvSpPr>
        <p:spPr>
          <a:xfrm>
            <a:off x="114300" y="5715000"/>
            <a:ext cx="11982450" cy="3106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600" b="1" i="1" dirty="0"/>
              <a:t>“Supporting the Boston Compact’s effort to make Boston smarter and stronger.”</a:t>
            </a:r>
          </a:p>
        </p:txBody>
      </p:sp>
    </p:spTree>
    <p:extLst>
      <p:ext uri="{BB962C8B-B14F-4D97-AF65-F5344CB8AC3E}">
        <p14:creationId xmlns:p14="http://schemas.microsoft.com/office/powerpoint/2010/main" val="11571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1574514"/>
            <a:ext cx="10591799" cy="4616736"/>
          </a:xfrm>
        </p:spPr>
        <p:txBody>
          <a:bodyPr>
            <a:normAutofit/>
          </a:bodyPr>
          <a:lstStyle/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>
                <a:latin typeface="+mj-lt"/>
              </a:rPr>
              <a:t>If you want to be an optimist about America, stand on your head. </a:t>
            </a:r>
          </a:p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>
                <a:latin typeface="+mj-lt"/>
              </a:rPr>
              <a:t>The country looks so much better from the bottom up.</a:t>
            </a:r>
            <a:r>
              <a:rPr lang="en-US" sz="5200" dirty="0">
                <a:latin typeface="+mj-lt"/>
              </a:rPr>
              <a:t> 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 algn="r">
              <a:buNone/>
            </a:pPr>
            <a:r>
              <a:rPr lang="en-US" i="1" dirty="0">
                <a:latin typeface="+mj-lt"/>
              </a:rPr>
              <a:t>Thomas Friedman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59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1114425"/>
            <a:ext cx="10591799" cy="5076825"/>
          </a:xfrm>
        </p:spPr>
        <p:txBody>
          <a:bodyPr>
            <a:normAutofit/>
          </a:bodyPr>
          <a:lstStyle/>
          <a:p>
            <a:pPr marL="0" indent="0">
              <a:lnSpc>
                <a:spcPts val="6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4400" dirty="0">
                <a:latin typeface="+mj-lt"/>
              </a:rPr>
              <a:t>Some communities are forming what I call “complex adaptive coalitions” and are thriving from the bottom up.</a:t>
            </a:r>
          </a:p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>
                <a:latin typeface="+mj-lt"/>
              </a:rPr>
              <a:t>And others that can’t build such adaptive coalitions are rapidly deteriorating.</a:t>
            </a:r>
          </a:p>
          <a:p>
            <a:pPr marL="0" indent="0" algn="r">
              <a:spcBef>
                <a:spcPts val="2400"/>
              </a:spcBef>
              <a:buNone/>
            </a:pPr>
            <a:r>
              <a:rPr lang="en-US" i="1" dirty="0">
                <a:latin typeface="+mj-lt"/>
              </a:rPr>
              <a:t>Thomas Friedman</a:t>
            </a:r>
          </a:p>
          <a:p>
            <a:pPr marL="0" indent="0">
              <a:buNone/>
            </a:pP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2041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119" y="2295525"/>
            <a:ext cx="8282126" cy="4117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+mj-lt"/>
              </a:rPr>
              <a:t>Our Mission:</a:t>
            </a:r>
          </a:p>
          <a:p>
            <a:pPr marL="0" indent="0">
              <a:buNone/>
            </a:pPr>
            <a:endParaRPr lang="en-US" sz="1000" dirty="0">
              <a:latin typeface="+mj-lt"/>
            </a:endParaRP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Help leaders build</a:t>
            </a: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smarter &amp; stronger </a:t>
            </a:r>
          </a:p>
          <a:p>
            <a:pPr marL="0" indent="0">
              <a:buNone/>
            </a:pPr>
            <a:r>
              <a:rPr lang="en-US" sz="4400" dirty="0">
                <a:latin typeface="+mj-lt"/>
              </a:rPr>
              <a:t>communities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C23C58-B70A-4792-8C0C-14AE169A31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605" y="226049"/>
            <a:ext cx="4047843" cy="18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2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52A931-3D01-4C9E-84EF-ECC57EE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4551" y="2111374"/>
            <a:ext cx="9239250" cy="3222625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Businesses have data analytics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Communities don’t (with consistency)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It’s a massive problem</a:t>
            </a:r>
          </a:p>
        </p:txBody>
      </p:sp>
    </p:spTree>
    <p:extLst>
      <p:ext uri="{BB962C8B-B14F-4D97-AF65-F5344CB8AC3E}">
        <p14:creationId xmlns:p14="http://schemas.microsoft.com/office/powerpoint/2010/main" val="810413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52A931-3D01-4C9E-84EF-ECC57EE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The Boston Compact Opportunity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5" y="2111374"/>
            <a:ext cx="9782176" cy="322262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The Boston Compact seeks to create positive impact within the city</a:t>
            </a:r>
          </a:p>
          <a:p>
            <a:pPr marL="0" indent="0">
              <a:lnSpc>
                <a:spcPct val="120000"/>
              </a:lnSpc>
              <a:spcBef>
                <a:spcPts val="3600"/>
              </a:spcBef>
              <a:buNone/>
            </a:pPr>
            <a:r>
              <a:rPr lang="en-US" sz="4400" dirty="0">
                <a:latin typeface="+mj-lt"/>
              </a:rPr>
              <a:t>CDP can provide expert data analytics to ensure efficacy</a:t>
            </a:r>
          </a:p>
        </p:txBody>
      </p:sp>
    </p:spTree>
    <p:extLst>
      <p:ext uri="{BB962C8B-B14F-4D97-AF65-F5344CB8AC3E}">
        <p14:creationId xmlns:p14="http://schemas.microsoft.com/office/powerpoint/2010/main" val="374559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B78DFF11-D3B1-4A3C-B371-53B31EF9BB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pic>
        <p:nvPicPr>
          <p:cNvPr id="5" name="Shape 246" descr="logo2.png">
            <a:extLst>
              <a:ext uri="{FF2B5EF4-FFF2-40B4-BE49-F238E27FC236}">
                <a16:creationId xmlns:a16="http://schemas.microsoft.com/office/drawing/2014/main" xmlns="" id="{0D7F5864-60F3-44B7-92FE-0865DB16A5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281" y="499680"/>
            <a:ext cx="10075437" cy="16487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39F734A9-473F-44E8-B674-C389C0E72490}"/>
              </a:ext>
            </a:extLst>
          </p:cNvPr>
          <p:cNvSpPr/>
          <p:nvPr/>
        </p:nvSpPr>
        <p:spPr>
          <a:xfrm>
            <a:off x="914401" y="2672205"/>
            <a:ext cx="10394066" cy="37170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pic>
        <p:nvPicPr>
          <p:cNvPr id="6" name="Picture 5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26914A70-6398-4C5E-AE3D-38664A80A5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607" y="3216600"/>
            <a:ext cx="2852752" cy="21955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54D1D07-C189-4FB3-AC34-D4658A401679}"/>
              </a:ext>
            </a:extLst>
          </p:cNvPr>
          <p:cNvSpPr txBox="1"/>
          <p:nvPr/>
        </p:nvSpPr>
        <p:spPr>
          <a:xfrm>
            <a:off x="1261641" y="2845041"/>
            <a:ext cx="6530655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NDP was a prototype launched with the support of Wendy and Eric Schmidt (Google).  The goal was to:</a:t>
            </a:r>
          </a:p>
          <a:p>
            <a:endParaRPr lang="en-US" sz="1400" dirty="0">
              <a:latin typeface="+mj-lt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latin typeface="+mj-lt"/>
              </a:rPr>
              <a:t>Build a global data analytics team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latin typeface="+mj-lt"/>
              </a:rPr>
              <a:t>Answer “Pressing Questions” for the community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latin typeface="+mj-lt"/>
              </a:rPr>
              <a:t>Share leading visualizations to tell reliable, compelling stories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+mj-lt"/>
              </a:rPr>
              <a:t>Leverage the successful Nantucket prototype to help other communities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9163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B9B56682-203B-41F8-B4CD-921C90AB16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729145" y="795003"/>
            <a:ext cx="10733710" cy="4896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spcAft>
                <a:spcPts val="1800"/>
              </a:spcAft>
              <a:buClr>
                <a:srgbClr val="FFFFFF"/>
              </a:buClr>
              <a:buSzPts val="4000"/>
            </a:pPr>
            <a:r>
              <a:rPr lang="en-US" sz="4800" dirty="0">
                <a:solidFill>
                  <a:srgbClr val="FFFFFF"/>
                </a:solidFill>
                <a:latin typeface="+mj-lt"/>
              </a:rPr>
              <a:t>The community’s first “Pressing Question” was to determine the island’s unknown permanent and daily populations.</a:t>
            </a:r>
          </a:p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4800" dirty="0">
                <a:solidFill>
                  <a:srgbClr val="FFFFFF"/>
                </a:solidFill>
                <a:latin typeface="+mj-lt"/>
              </a:rPr>
              <a:t>In July 2018 our data analytics team successfully presented a breakthrough report to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799801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7CA9824A-A0B6-46B4-BEC3-4CB494B4D1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1390072" y="976785"/>
            <a:ext cx="941185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Nantucket’s </a:t>
            </a:r>
          </a:p>
          <a:p>
            <a:pPr algn="ctr">
              <a:spcAft>
                <a:spcPts val="1800"/>
              </a:spcAft>
            </a:pPr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Effective Population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After decades of debate, NDP provided a high confidence estimate of the community’s daily population</a:t>
            </a:r>
            <a:endParaRPr sz="4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2560</TotalTime>
  <Words>368</Words>
  <Application>Microsoft Office PowerPoint</Application>
  <PresentationFormat>Panoramiczny</PresentationFormat>
  <Paragraphs>69</Paragraphs>
  <Slides>17</Slides>
  <Notes>16</Notes>
  <HiddenSlides>0</HiddenSlides>
  <MMClips>2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Helvetica Neue</vt:lpstr>
      <vt:lpstr>Helvetica Neue 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The Problem</vt:lpstr>
      <vt:lpstr>The Boston Compact Opportunity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 Effective Process to Support  Community Understanding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Worden</dc:creator>
  <cp:lastModifiedBy>Iwona</cp:lastModifiedBy>
  <cp:revision>77</cp:revision>
  <dcterms:created xsi:type="dcterms:W3CDTF">2019-02-10T22:04:54Z</dcterms:created>
  <dcterms:modified xsi:type="dcterms:W3CDTF">2019-02-28T23:36:04Z</dcterms:modified>
</cp:coreProperties>
</file>