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8" r:id="rId3"/>
    <p:sldId id="259" r:id="rId4"/>
    <p:sldId id="260" r:id="rId5"/>
    <p:sldId id="261" r:id="rId6"/>
    <p:sldId id="264" r:id="rId7"/>
    <p:sldId id="563" r:id="rId8"/>
    <p:sldId id="265" r:id="rId9"/>
    <p:sldId id="267" r:id="rId10"/>
    <p:sldId id="268" r:id="rId11"/>
    <p:sldId id="271" r:id="rId12"/>
    <p:sldId id="272" r:id="rId13"/>
    <p:sldId id="425" r:id="rId14"/>
    <p:sldId id="568" r:id="rId15"/>
    <p:sldId id="569" r:id="rId16"/>
    <p:sldId id="412" r:id="rId17"/>
    <p:sldId id="570" r:id="rId18"/>
    <p:sldId id="585" r:id="rId19"/>
    <p:sldId id="572" r:id="rId20"/>
    <p:sldId id="573" r:id="rId21"/>
    <p:sldId id="574" r:id="rId22"/>
    <p:sldId id="584" r:id="rId23"/>
    <p:sldId id="571" r:id="rId24"/>
    <p:sldId id="583" r:id="rId25"/>
    <p:sldId id="575" r:id="rId26"/>
    <p:sldId id="577" r:id="rId27"/>
    <p:sldId id="580" r:id="rId28"/>
    <p:sldId id="576" r:id="rId29"/>
    <p:sldId id="586" r:id="rId30"/>
    <p:sldId id="58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14" autoAdjust="0"/>
    <p:restoredTop sz="91422" autoAdjust="0"/>
  </p:normalViewPr>
  <p:slideViewPr>
    <p:cSldViewPr snapToGrid="0">
      <p:cViewPr varScale="1">
        <p:scale>
          <a:sx n="96" d="100"/>
          <a:sy n="96" d="100"/>
        </p:scale>
        <p:origin x="11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391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E9398-BCF7-4A62-8389-70D9BF146CA0}" type="datetimeFigureOut">
              <a:rPr lang="en-US" smtClean="0"/>
              <a:t>2/16/2019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A97C6-AB0B-4CFC-972B-81CE5BC52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43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474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Shape 17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26509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5587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9835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3312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8497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24560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9064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4718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6485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33493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59441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016081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47727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68322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301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9480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0479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16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162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85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48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129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093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8406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6482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BEE81-5C77-4EA7-9CD4-361D203AF8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EF68E9-2518-417E-A02D-C2D89621C2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C9837-C560-47EF-8BEC-2205CFF9A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2/16/2019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3BF26-7B75-45A9-8991-AB56F1FC4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97D26-9F1A-447D-93E0-DAF026D70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513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F4587-FD10-44D8-A683-E37807507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98D833-6E77-4174-8AD5-8375D1B598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C1084-0C1B-46A4-8D1C-65A8425F3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2/16/2019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56FFF-7EC1-4165-9C01-4995AAC5E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3F8487-9021-4BFB-BC57-C815CC89B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751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22B581-DAD4-4FFA-BB4A-00FC18F53C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8A61C1-B803-4395-99F2-4920CC1D2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6E6E6-FDE8-42C8-9F0B-90CCFE13C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2/16/2019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32F23C-CD43-426E-902C-23C722510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62BB9-0F92-4F7E-BB99-233131442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10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CB4F-EA9D-4806-A584-4EFEA5FC0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905CA-9D47-481D-B810-2EF22FA75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C7BAE-A6B0-41D5-9C80-157AE49D3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2/16/2019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B46CC7-A921-41ED-83DB-AB4240D0A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13BBA-93A2-4B87-8790-90302DB53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08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9189E-B502-4DAF-88DC-974F48D15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5D8CC2-F0AC-40D5-B6FE-1B94C7DA4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5ABE6-5B3E-4ABC-9984-D3FA0424B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2/16/2019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045E6B-282F-4236-A78C-6A7887C64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15F313-729E-4121-A572-5AC428143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768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B2B9C-3F9D-4A19-B6E5-B0B232EFB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685D9-1358-4BD3-98E6-A6F190288C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F3C7F9-572B-40B6-BAE9-799656E43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DBDF59-897F-4A34-B3CD-B87AC754E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2/16/2019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FE1D2C-A94B-4DDC-ACDD-B6A1C43B9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68C51B-36C5-46FE-B347-E6141C914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601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75899-E91F-4AED-B263-845A559D3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52B546-0D0D-4068-8DD3-98FB103C3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C41AA8-AE0F-4A97-855A-0486E6742B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4F9828-9752-4774-9002-DF3FE42191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7DF6CF-0738-4190-8AE0-2F48D84183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2B98D2-2B58-46C7-87CB-8172D2188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2/16/2019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87C178-8497-409F-B370-6CAA1A75B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CA4E2E-8BA4-4FD7-B6C4-ECB0CD22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730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15E1D-81AB-49AE-BB01-376374ACF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E16E22-3FC5-44CB-AAD5-084A94845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2/16/2019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4FC5AA-683E-41B0-8812-47DB12CA7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A23ED4-4733-4FCD-A59F-BC058B2C6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179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134EC3-B500-46AB-9C12-55DB997A0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2/16/2019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D3E2E7-A661-4436-8798-72C9E3A78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396CC-07B8-451E-91C6-5A5D25639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195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426B1-4708-4AF6-B6E0-F99B96FC2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1E44C-57C9-4DE0-A465-7B23D0731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6BD078-1AE8-4E58-B6A9-76FDF73B9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57DD3E-6991-4902-ABB8-5D05A5338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2/16/2019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6773B3-0C20-4830-873C-C8DA104CE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5A97DF-1DB6-45D7-A83D-2AC701350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096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F8F92-20A0-4244-B2E7-59AD256F4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E57BDD-967A-4D3D-A3FB-D0F6966E64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53569C-7059-4EBB-B9E5-52A029A5D7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6914C0-7670-427C-B571-490F0A0F4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2/16/2019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DAB39-8B62-4644-AA73-5E99D9822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98F8A0-FB82-42BD-9414-3B41976C5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293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D32311-8020-4A59-A870-62E7292B0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A04F97-B1D9-42F7-BD51-446072179D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B99364-49D3-4C1F-A171-CF12977890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5EBBA-B4E2-4B8E-B5A1-F7D67063D3E8}" type="datetimeFigureOut">
              <a:rPr lang="en-US" smtClean="0"/>
              <a:t>2/16/2019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B15E64-DC63-4753-A81E-EC2DD28D89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68AFF4-D13B-49EA-B167-30B4832D9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30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microsoft.com/office/2007/relationships/hdphoto" Target="../media/hdphoto2.wdp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Related image">
            <a:extLst>
              <a:ext uri="{FF2B5EF4-FFF2-40B4-BE49-F238E27FC236}">
                <a16:creationId xmlns:a16="http://schemas.microsoft.com/office/drawing/2014/main" id="{3FF11843-9FE0-45C4-9B35-8DCFC915EE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762"/>
          <a:stretch/>
        </p:blipFill>
        <p:spPr bwMode="auto">
          <a:xfrm>
            <a:off x="11083" y="1"/>
            <a:ext cx="121809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58FC573-2063-46F4-BC0C-4124F996288C}"/>
              </a:ext>
            </a:extLst>
          </p:cNvPr>
          <p:cNvSpPr/>
          <p:nvPr/>
        </p:nvSpPr>
        <p:spPr>
          <a:xfrm>
            <a:off x="452582" y="175491"/>
            <a:ext cx="3629891" cy="17445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282537-ED9B-4769-8FA2-C33A35AFD1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05" y="78267"/>
            <a:ext cx="4047843" cy="184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6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upulation-v3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2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id="{EEA4CE9A-3985-415B-B730-ED0C445844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6479"/>
          </a:xfrm>
          <a:prstGeom prst="rect">
            <a:avLst/>
          </a:prstGeom>
        </p:spPr>
      </p:pic>
      <p:sp>
        <p:nvSpPr>
          <p:cNvPr id="173" name="Shape 173"/>
          <p:cNvSpPr txBox="1"/>
          <p:nvPr/>
        </p:nvSpPr>
        <p:spPr>
          <a:xfrm>
            <a:off x="1590384" y="2124365"/>
            <a:ext cx="9011232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Arial"/>
              </a:rPr>
              <a:t>Minute By Minute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Arial"/>
              </a:rPr>
              <a:t>Population Change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minute-v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2414861" y="2081974"/>
            <a:ext cx="738833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 Saturday in July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9155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 descr="frame-ppt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7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pa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94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people sitting in front of a crowd&#10;&#10;Description generated with very high confidence">
            <a:extLst>
              <a:ext uri="{FF2B5EF4-FFF2-40B4-BE49-F238E27FC236}">
                <a16:creationId xmlns:a16="http://schemas.microsoft.com/office/drawing/2014/main" id="{1ECCE1AB-A551-4DD8-A8BC-D71B9C456B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50" b="4980"/>
          <a:stretch/>
        </p:blipFill>
        <p:spPr>
          <a:xfrm>
            <a:off x="21" y="10"/>
            <a:ext cx="12191980" cy="68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35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2401832" y="68447"/>
            <a:ext cx="738833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 Known Unknown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8C9F03-B90A-4771-8040-0F7A04D0384D}"/>
              </a:ext>
            </a:extLst>
          </p:cNvPr>
          <p:cNvSpPr txBox="1"/>
          <p:nvPr/>
        </p:nvSpPr>
        <p:spPr>
          <a:xfrm>
            <a:off x="471490" y="1662220"/>
            <a:ext cx="258127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11k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US Census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55DD08-DB75-4F6F-8FF0-1D0C74B4968C}"/>
              </a:ext>
            </a:extLst>
          </p:cNvPr>
          <p:cNvSpPr txBox="1"/>
          <p:nvPr/>
        </p:nvSpPr>
        <p:spPr>
          <a:xfrm>
            <a:off x="3233735" y="1662220"/>
            <a:ext cx="53721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15k – 25k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Local Estimates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1CCE1F-82AF-4EB0-8FF5-DE20449388EF}"/>
              </a:ext>
            </a:extLst>
          </p:cNvPr>
          <p:cNvSpPr txBox="1"/>
          <p:nvPr/>
        </p:nvSpPr>
        <p:spPr>
          <a:xfrm>
            <a:off x="8782046" y="1539109"/>
            <a:ext cx="2938463" cy="144655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17k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NDP</a:t>
            </a:r>
          </a:p>
        </p:txBody>
      </p:sp>
      <p:pic>
        <p:nvPicPr>
          <p:cNvPr id="14" name="Picture 13" descr="A picture containing black&#10;&#10;Description automatically generated">
            <a:extLst>
              <a:ext uri="{FF2B5EF4-FFF2-40B4-BE49-F238E27FC236}">
                <a16:creationId xmlns:a16="http://schemas.microsoft.com/office/drawing/2014/main" id="{B3E04971-2B81-446A-95F3-0D63ED7BD98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23" y="3521236"/>
            <a:ext cx="2165394" cy="777728"/>
          </a:xfrm>
          <a:prstGeom prst="rect">
            <a:avLst/>
          </a:prstGeom>
        </p:spPr>
      </p:pic>
      <p:pic>
        <p:nvPicPr>
          <p:cNvPr id="16" name="Picture 15" descr="A picture containing black&#10;&#10;Description automatically generated">
            <a:extLst>
              <a:ext uri="{FF2B5EF4-FFF2-40B4-BE49-F238E27FC236}">
                <a16:creationId xmlns:a16="http://schemas.microsoft.com/office/drawing/2014/main" id="{A566FD81-FEC4-452C-BD54-B501E75768B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581" y="3112539"/>
            <a:ext cx="4372409" cy="1569660"/>
          </a:xfrm>
          <a:prstGeom prst="rect">
            <a:avLst/>
          </a:prstGeom>
        </p:spPr>
      </p:pic>
      <p:pic>
        <p:nvPicPr>
          <p:cNvPr id="17" name="Picture 16" descr="A picture containing black&#10;&#10;Description automatically generated">
            <a:extLst>
              <a:ext uri="{FF2B5EF4-FFF2-40B4-BE49-F238E27FC236}">
                <a16:creationId xmlns:a16="http://schemas.microsoft.com/office/drawing/2014/main" id="{05D86840-CF91-4B09-9A94-1AAE909DC97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017" y="3408324"/>
            <a:ext cx="2862044" cy="97809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537DAB8-F3C8-42E5-9B68-AADA125C7876}"/>
              </a:ext>
            </a:extLst>
          </p:cNvPr>
          <p:cNvSpPr txBox="1"/>
          <p:nvPr/>
        </p:nvSpPr>
        <p:spPr>
          <a:xfrm>
            <a:off x="471489" y="5249150"/>
            <a:ext cx="258127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NA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US Census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3C93B20-6BF9-44E4-A5A1-9EC43877EDC1}"/>
              </a:ext>
            </a:extLst>
          </p:cNvPr>
          <p:cNvSpPr txBox="1"/>
          <p:nvPr/>
        </p:nvSpPr>
        <p:spPr>
          <a:xfrm>
            <a:off x="3233736" y="5188186"/>
            <a:ext cx="53721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70k – 80k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Local Estimates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DFE898-66C5-4CB5-85AA-874D54B3332A}"/>
              </a:ext>
            </a:extLst>
          </p:cNvPr>
          <p:cNvSpPr txBox="1"/>
          <p:nvPr/>
        </p:nvSpPr>
        <p:spPr>
          <a:xfrm>
            <a:off x="8786807" y="5126039"/>
            <a:ext cx="2938463" cy="144655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49k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NDP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2B1DB1-D83B-4B62-956A-A097E4AAC4CB}"/>
              </a:ext>
            </a:extLst>
          </p:cNvPr>
          <p:cNvSpPr txBox="1"/>
          <p:nvPr/>
        </p:nvSpPr>
        <p:spPr>
          <a:xfrm>
            <a:off x="290518" y="1150619"/>
            <a:ext cx="4738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Permanent Population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FC5E252-F342-4DCC-84CB-2DCFC1B0DDFE}"/>
              </a:ext>
            </a:extLst>
          </p:cNvPr>
          <p:cNvSpPr txBox="1"/>
          <p:nvPr/>
        </p:nvSpPr>
        <p:spPr>
          <a:xfrm>
            <a:off x="466730" y="4642135"/>
            <a:ext cx="4182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Seasonal Population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0A6F812-4818-4FE8-96CF-1D823CA35BFE}"/>
              </a:ext>
            </a:extLst>
          </p:cNvPr>
          <p:cNvSpPr/>
          <p:nvPr/>
        </p:nvSpPr>
        <p:spPr>
          <a:xfrm>
            <a:off x="8605835" y="1370667"/>
            <a:ext cx="3295646" cy="5418886"/>
          </a:xfrm>
          <a:prstGeom prst="ellipse">
            <a:avLst/>
          </a:prstGeom>
          <a:noFill/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656C17-7242-4E6A-9107-707A1ADD0839}"/>
              </a:ext>
            </a:extLst>
          </p:cNvPr>
          <p:cNvSpPr txBox="1"/>
          <p:nvPr/>
        </p:nvSpPr>
        <p:spPr>
          <a:xfrm>
            <a:off x="559592" y="4278063"/>
            <a:ext cx="2441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Too Small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EE32F0A-1CB4-4CB7-BCEE-9F5CDA18D81F}"/>
              </a:ext>
            </a:extLst>
          </p:cNvPr>
          <p:cNvSpPr txBox="1"/>
          <p:nvPr/>
        </p:nvSpPr>
        <p:spPr>
          <a:xfrm>
            <a:off x="4699142" y="4651974"/>
            <a:ext cx="2441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Too Big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79BA85F-4A3A-4B7F-853C-D8E6E67C53A2}"/>
              </a:ext>
            </a:extLst>
          </p:cNvPr>
          <p:cNvSpPr txBox="1"/>
          <p:nvPr/>
        </p:nvSpPr>
        <p:spPr>
          <a:xfrm>
            <a:off x="9033015" y="4340963"/>
            <a:ext cx="2441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Just Right</a:t>
            </a:r>
          </a:p>
        </p:txBody>
      </p:sp>
    </p:spTree>
    <p:extLst>
      <p:ext uri="{BB962C8B-B14F-4D97-AF65-F5344CB8AC3E}">
        <p14:creationId xmlns:p14="http://schemas.microsoft.com/office/powerpoint/2010/main" val="66583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2401832" y="68447"/>
            <a:ext cx="738833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Wide Impact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close up of a wheel&#10;&#10;Description automatically generated">
            <a:extLst>
              <a:ext uri="{FF2B5EF4-FFF2-40B4-BE49-F238E27FC236}">
                <a16:creationId xmlns:a16="http://schemas.microsoft.com/office/drawing/2014/main" id="{323A43CF-9302-4FA3-9153-03DD451680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199" y="1125281"/>
            <a:ext cx="77216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37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258618" y="68447"/>
            <a:ext cx="11711709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 Impact: Small Business</a:t>
            </a:r>
            <a:endParaRPr sz="6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close up of a wheel&#10;&#10;Description automatically generated">
            <a:extLst>
              <a:ext uri="{FF2B5EF4-FFF2-40B4-BE49-F238E27FC236}">
                <a16:creationId xmlns:a16="http://schemas.microsoft.com/office/drawing/2014/main" id="{323A43CF-9302-4FA3-9153-03DD451680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199" y="1125281"/>
            <a:ext cx="7721600" cy="5791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26600F-E5D5-4135-8693-B459F38393CC}"/>
              </a:ext>
            </a:extLst>
          </p:cNvPr>
          <p:cNvSpPr txBox="1"/>
          <p:nvPr/>
        </p:nvSpPr>
        <p:spPr>
          <a:xfrm>
            <a:off x="9504218" y="1439812"/>
            <a:ext cx="2198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Small Business</a:t>
            </a:r>
          </a:p>
        </p:txBody>
      </p:sp>
    </p:spTree>
    <p:extLst>
      <p:ext uri="{BB962C8B-B14F-4D97-AF65-F5344CB8AC3E}">
        <p14:creationId xmlns:p14="http://schemas.microsoft.com/office/powerpoint/2010/main" val="203731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90B54-3552-4CFF-AD23-1F533A4B7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119" y="2703905"/>
            <a:ext cx="8282126" cy="37089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/>
              <a:t>Help leaders build</a:t>
            </a:r>
          </a:p>
          <a:p>
            <a:pPr marL="0" indent="0">
              <a:buNone/>
            </a:pPr>
            <a:r>
              <a:rPr lang="en-US" sz="4400" dirty="0"/>
              <a:t>smarter &amp; stronger </a:t>
            </a:r>
          </a:p>
          <a:p>
            <a:pPr marL="0" indent="0">
              <a:buNone/>
            </a:pPr>
            <a:r>
              <a:rPr lang="en-US" sz="4400" dirty="0"/>
              <a:t>communities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C23C58-B70A-4792-8C0C-14AE169A31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05" y="226049"/>
            <a:ext cx="4047843" cy="184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94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83128" y="68447"/>
            <a:ext cx="12016508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 Impact: Economic Development</a:t>
            </a:r>
            <a:endParaRPr sz="6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close up of a wheel&#10;&#10;Description automatically generated">
            <a:extLst>
              <a:ext uri="{FF2B5EF4-FFF2-40B4-BE49-F238E27FC236}">
                <a16:creationId xmlns:a16="http://schemas.microsoft.com/office/drawing/2014/main" id="{323A43CF-9302-4FA3-9153-03DD451680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199" y="1125281"/>
            <a:ext cx="7721600" cy="5791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26600F-E5D5-4135-8693-B459F38393CC}"/>
              </a:ext>
            </a:extLst>
          </p:cNvPr>
          <p:cNvSpPr txBox="1"/>
          <p:nvPr/>
        </p:nvSpPr>
        <p:spPr>
          <a:xfrm>
            <a:off x="5264727" y="5974867"/>
            <a:ext cx="3288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Economic Development</a:t>
            </a:r>
          </a:p>
        </p:txBody>
      </p:sp>
    </p:spTree>
    <p:extLst>
      <p:ext uri="{BB962C8B-B14F-4D97-AF65-F5344CB8AC3E}">
        <p14:creationId xmlns:p14="http://schemas.microsoft.com/office/powerpoint/2010/main" val="380269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83128" y="68447"/>
            <a:ext cx="12016508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 Impact: Healthcare</a:t>
            </a:r>
            <a:endParaRPr sz="6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close up of a wheel&#10;&#10;Description automatically generated">
            <a:extLst>
              <a:ext uri="{FF2B5EF4-FFF2-40B4-BE49-F238E27FC236}">
                <a16:creationId xmlns:a16="http://schemas.microsoft.com/office/drawing/2014/main" id="{323A43CF-9302-4FA3-9153-03DD451680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199" y="1125281"/>
            <a:ext cx="7721600" cy="5791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26600F-E5D5-4135-8693-B459F38393CC}"/>
              </a:ext>
            </a:extLst>
          </p:cNvPr>
          <p:cNvSpPr txBox="1"/>
          <p:nvPr/>
        </p:nvSpPr>
        <p:spPr>
          <a:xfrm>
            <a:off x="1043707" y="1532176"/>
            <a:ext cx="3288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Healthcare</a:t>
            </a:r>
          </a:p>
        </p:txBody>
      </p:sp>
    </p:spTree>
    <p:extLst>
      <p:ext uri="{BB962C8B-B14F-4D97-AF65-F5344CB8AC3E}">
        <p14:creationId xmlns:p14="http://schemas.microsoft.com/office/powerpoint/2010/main" val="329229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83128" y="68447"/>
            <a:ext cx="12016508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 Impact: Coastal Resilience</a:t>
            </a:r>
            <a:endParaRPr sz="6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close up of a wheel&#10;&#10;Description automatically generated">
            <a:extLst>
              <a:ext uri="{FF2B5EF4-FFF2-40B4-BE49-F238E27FC236}">
                <a16:creationId xmlns:a16="http://schemas.microsoft.com/office/drawing/2014/main" id="{323A43CF-9302-4FA3-9153-03DD451680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199" y="1125281"/>
            <a:ext cx="7721600" cy="5791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26600F-E5D5-4135-8693-B459F38393CC}"/>
              </a:ext>
            </a:extLst>
          </p:cNvPr>
          <p:cNvSpPr txBox="1"/>
          <p:nvPr/>
        </p:nvSpPr>
        <p:spPr>
          <a:xfrm>
            <a:off x="510307" y="5418376"/>
            <a:ext cx="3288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Coastal Resilience</a:t>
            </a:r>
          </a:p>
        </p:txBody>
      </p:sp>
    </p:spTree>
    <p:extLst>
      <p:ext uri="{BB962C8B-B14F-4D97-AF65-F5344CB8AC3E}">
        <p14:creationId xmlns:p14="http://schemas.microsoft.com/office/powerpoint/2010/main" val="39582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64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C82C8D-8403-4D1F-AC83-FA10BDAB5AFC}"/>
              </a:ext>
            </a:extLst>
          </p:cNvPr>
          <p:cNvSpPr txBox="1"/>
          <p:nvPr/>
        </p:nvSpPr>
        <p:spPr>
          <a:xfrm>
            <a:off x="1182254" y="1764147"/>
            <a:ext cx="10298545" cy="3651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>
                <a:solidFill>
                  <a:schemeClr val="bg1"/>
                </a:solidFill>
                <a:latin typeface="+mj-lt"/>
              </a:rPr>
              <a:t>“We love to fund disruptive and new ways of doing things, and this is revolutionary.”</a:t>
            </a:r>
          </a:p>
          <a:p>
            <a:pPr algn="r">
              <a:lnSpc>
                <a:spcPct val="150000"/>
              </a:lnSpc>
              <a:spcBef>
                <a:spcPts val="3000"/>
              </a:spcBef>
            </a:pPr>
            <a:r>
              <a:rPr lang="en-US" sz="2800" b="1" dirty="0">
                <a:solidFill>
                  <a:schemeClr val="bg1"/>
                </a:solidFill>
                <a:latin typeface="+mj-lt"/>
              </a:rPr>
              <a:t>Wendy Schmidt</a:t>
            </a:r>
          </a:p>
          <a:p>
            <a:pPr algn="r">
              <a:lnSpc>
                <a:spcPct val="150000"/>
              </a:lnSpc>
            </a:pPr>
            <a:r>
              <a:rPr lang="en-US" sz="2400" i="1" dirty="0">
                <a:solidFill>
                  <a:schemeClr val="bg1"/>
                </a:solidFill>
                <a:latin typeface="+mj-lt"/>
              </a:rPr>
              <a:t>President, Schmidt Family Foundation</a:t>
            </a:r>
            <a:endParaRPr lang="en-US" i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5389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id="{685EAB8B-5A4C-4CE2-B2C5-071765C2C3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1236620" y="2242753"/>
            <a:ext cx="7137733" cy="332923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solidFill>
                  <a:schemeClr val="bg1"/>
                </a:solidFill>
                <a:latin typeface="Helvetica Neue Light"/>
                <a:sym typeface="Arial"/>
              </a:rPr>
              <a:t>Population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solidFill>
                  <a:schemeClr val="bg1"/>
                </a:solidFill>
                <a:latin typeface="Helvetica Neue Light"/>
                <a:sym typeface="Arial"/>
              </a:rPr>
              <a:t>Tourism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solidFill>
                  <a:schemeClr val="bg1"/>
                </a:solidFill>
                <a:latin typeface="Helvetica Neue Light"/>
                <a:sym typeface="Arial"/>
              </a:rPr>
              <a:t>2020 Census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solidFill>
                  <a:schemeClr val="bg1"/>
                </a:solidFill>
                <a:latin typeface="Helvetica Neue Light"/>
                <a:sym typeface="Arial"/>
              </a:rPr>
              <a:t>Healthcare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solidFill>
                  <a:schemeClr val="bg1"/>
                </a:solidFill>
                <a:latin typeface="Helvetica Neue Light"/>
                <a:sym typeface="Arial"/>
              </a:rPr>
              <a:t>Housing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endParaRPr lang="en-US" sz="3733" dirty="0">
              <a:solidFill>
                <a:schemeClr val="bg1"/>
              </a:solidFill>
              <a:latin typeface="Helvetica Neue Light"/>
              <a:sym typeface="Arial"/>
            </a:endParaRP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endParaRPr lang="en-US" sz="3733" dirty="0">
              <a:solidFill>
                <a:schemeClr val="bg1"/>
              </a:solidFill>
              <a:latin typeface="Helvetica Neue Light"/>
              <a:ea typeface="Helvetica Neue" charset="0"/>
              <a:cs typeface="Helvetica Neue" charset="0"/>
              <a:sym typeface="Arial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57583" y="390429"/>
            <a:ext cx="116768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67"/>
              </a:spcBef>
              <a:buClr>
                <a:srgbClr val="FFFFFF"/>
              </a:buClr>
              <a:buSzPts val="4000"/>
            </a:pPr>
            <a:r>
              <a:rPr lang="en-US" sz="6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Answering More Pressing Questions</a:t>
            </a:r>
          </a:p>
        </p:txBody>
      </p:sp>
      <p:sp>
        <p:nvSpPr>
          <p:cNvPr id="5" name="Shape 116">
            <a:extLst>
              <a:ext uri="{FF2B5EF4-FFF2-40B4-BE49-F238E27FC236}">
                <a16:creationId xmlns:a16="http://schemas.microsoft.com/office/drawing/2014/main" id="{E63F9E35-CCD8-4B3D-B6C1-FFFD21EF71C4}"/>
              </a:ext>
            </a:extLst>
          </p:cNvPr>
          <p:cNvSpPr txBox="1">
            <a:spLocks/>
          </p:cNvSpPr>
          <p:nvPr/>
        </p:nvSpPr>
        <p:spPr>
          <a:xfrm>
            <a:off x="6096000" y="2242753"/>
            <a:ext cx="5799908" cy="3329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solidFill>
                  <a:schemeClr val="bg1"/>
                </a:solidFill>
                <a:latin typeface="Helvetica Neue Light"/>
                <a:ea typeface="Helvetica Neue" charset="0"/>
                <a:cs typeface="Helvetica Neue" charset="0"/>
                <a:sym typeface="Arial"/>
              </a:rPr>
              <a:t>Government Finance</a:t>
            </a: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solidFill>
                  <a:schemeClr val="bg1"/>
                </a:solidFill>
                <a:latin typeface="Helvetica Neue Light"/>
                <a:ea typeface="Helvetica Neue" charset="0"/>
                <a:cs typeface="Helvetica Neue" charset="0"/>
                <a:sym typeface="Arial"/>
              </a:rPr>
              <a:t>Traffic</a:t>
            </a: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solidFill>
                  <a:schemeClr val="bg1"/>
                </a:solidFill>
                <a:latin typeface="Helvetica Neue Light"/>
                <a:ea typeface="Helvetica Neue" charset="0"/>
                <a:cs typeface="Helvetica Neue" charset="0"/>
                <a:sym typeface="Arial"/>
              </a:rPr>
              <a:t>Education</a:t>
            </a: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solidFill>
                  <a:schemeClr val="bg1"/>
                </a:solidFill>
                <a:latin typeface="Helvetica Neue Light"/>
                <a:ea typeface="Helvetica Neue" charset="0"/>
                <a:cs typeface="Helvetica Neue" charset="0"/>
                <a:sym typeface="Arial"/>
              </a:rPr>
              <a:t>Mental Health</a:t>
            </a: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solidFill>
                  <a:schemeClr val="bg1"/>
                </a:solidFill>
                <a:latin typeface="Helvetica Neue Light"/>
                <a:ea typeface="Helvetica Neue" charset="0"/>
                <a:cs typeface="Helvetica Neue" charset="0"/>
                <a:sym typeface="Arial"/>
              </a:rPr>
              <a:t>Qualitative Survey Panel</a:t>
            </a: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endParaRPr lang="en-US" sz="3733" dirty="0">
              <a:solidFill>
                <a:schemeClr val="bg1"/>
              </a:solidFill>
              <a:latin typeface="Helvetica Neue Light"/>
              <a:ea typeface="Helvetica Neue" charset="0"/>
              <a:cs typeface="Helvetica Neue" charset="0"/>
              <a:sym typeface="Arial"/>
            </a:endParaRP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endParaRPr lang="en-US" sz="3733" dirty="0">
              <a:solidFill>
                <a:schemeClr val="bg1"/>
              </a:solidFill>
              <a:latin typeface="Helvetica Neue Light"/>
              <a:ea typeface="Helvetica Neue" charset="0"/>
              <a:cs typeface="Helvetica Neue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77330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57DF810-FFF5-486B-B156-08C8EB2A7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096" y="1051193"/>
            <a:ext cx="10454805" cy="475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9369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Content Placeholder 31">
            <a:extLst>
              <a:ext uri="{FF2B5EF4-FFF2-40B4-BE49-F238E27FC236}">
                <a16:creationId xmlns:a16="http://schemas.microsoft.com/office/drawing/2014/main" id="{F4E123B7-4110-4C1B-B4A2-8796682537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3" b="5380"/>
          <a:stretch/>
        </p:blipFill>
        <p:spPr>
          <a:xfrm>
            <a:off x="495300" y="293070"/>
            <a:ext cx="11201400" cy="6564929"/>
          </a:xfr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00BD69B-34B6-4B51-AC3C-6F7272BC5F01}"/>
              </a:ext>
            </a:extLst>
          </p:cNvPr>
          <p:cNvSpPr txBox="1"/>
          <p:nvPr/>
        </p:nvSpPr>
        <p:spPr>
          <a:xfrm>
            <a:off x="971602" y="5456933"/>
            <a:ext cx="53570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chemeClr val="accent5">
                    <a:lumMod val="75000"/>
                  </a:schemeClr>
                </a:solidFill>
              </a:rPr>
              <a:t>20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</a:rPr>
              <a:t> Foreign languages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8F1C47A-BE15-46BC-B8E3-F384995CD344}"/>
              </a:ext>
            </a:extLst>
          </p:cNvPr>
          <p:cNvSpPr txBox="1"/>
          <p:nvPr/>
        </p:nvSpPr>
        <p:spPr>
          <a:xfrm>
            <a:off x="5777334" y="5456933"/>
            <a:ext cx="56642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chemeClr val="accent5">
                    <a:lumMod val="75000"/>
                  </a:schemeClr>
                </a:solidFill>
              </a:rPr>
              <a:t>40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</a:rPr>
              <a:t> Programming languages</a:t>
            </a:r>
          </a:p>
        </p:txBody>
      </p:sp>
      <p:sp>
        <p:nvSpPr>
          <p:cNvPr id="58" name="Title 1">
            <a:extLst>
              <a:ext uri="{FF2B5EF4-FFF2-40B4-BE49-F238E27FC236}">
                <a16:creationId xmlns:a16="http://schemas.microsoft.com/office/drawing/2014/main" id="{BA2C5A21-4D31-421F-9E3C-90643997EF7B}"/>
              </a:ext>
            </a:extLst>
          </p:cNvPr>
          <p:cNvSpPr txBox="1">
            <a:spLocks/>
          </p:cNvSpPr>
          <p:nvPr/>
        </p:nvSpPr>
        <p:spPr>
          <a:xfrm>
            <a:off x="722244" y="19947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Growing, Skilled, and Diverse Data Team</a:t>
            </a:r>
          </a:p>
        </p:txBody>
      </p:sp>
    </p:spTree>
    <p:extLst>
      <p:ext uri="{BB962C8B-B14F-4D97-AF65-F5344CB8AC3E}">
        <p14:creationId xmlns:p14="http://schemas.microsoft.com/office/powerpoint/2010/main" val="11454412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2A931-3D01-4C9E-84EF-ECC57EE2F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Comprehensive Data Sets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90B54-3552-4CFF-AD23-1F533A4B7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7179" y="1825625"/>
            <a:ext cx="3065039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spcBef>
                <a:spcPts val="3600"/>
              </a:spcBef>
              <a:buNone/>
            </a:pPr>
            <a:r>
              <a:rPr lang="en-US" sz="4400" dirty="0"/>
              <a:t>National</a:t>
            </a:r>
          </a:p>
          <a:p>
            <a:pPr marL="0" indent="0">
              <a:spcBef>
                <a:spcPts val="3600"/>
              </a:spcBef>
              <a:buNone/>
            </a:pPr>
            <a:r>
              <a:rPr lang="en-US" sz="4400" dirty="0"/>
              <a:t>State</a:t>
            </a:r>
          </a:p>
          <a:p>
            <a:pPr marL="0" indent="0">
              <a:spcBef>
                <a:spcPts val="3600"/>
              </a:spcBef>
              <a:buNone/>
            </a:pPr>
            <a:r>
              <a:rPr lang="en-US" sz="4400" dirty="0"/>
              <a:t>Hyper-local</a:t>
            </a:r>
            <a:endParaRPr lang="en-US" sz="3200" dirty="0"/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3200" dirty="0"/>
              <a:t>County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3200" dirty="0"/>
              <a:t>Local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3200" dirty="0"/>
              <a:t>	</a:t>
            </a:r>
            <a:r>
              <a:rPr lang="en-US" sz="2800" dirty="0"/>
              <a:t>Assessor</a:t>
            </a:r>
          </a:p>
          <a:p>
            <a:pPr marL="914400" lvl="2" indent="0">
              <a:spcBef>
                <a:spcPts val="1200"/>
              </a:spcBef>
              <a:buNone/>
            </a:pPr>
            <a:r>
              <a:rPr lang="en-US" sz="2800" dirty="0"/>
              <a:t>Census</a:t>
            </a:r>
          </a:p>
          <a:p>
            <a:pPr marL="914400" lvl="2" indent="0">
              <a:spcBef>
                <a:spcPts val="1200"/>
              </a:spcBef>
              <a:buNone/>
            </a:pPr>
            <a:r>
              <a:rPr lang="en-US" sz="2800" dirty="0"/>
              <a:t>Building </a:t>
            </a:r>
          </a:p>
          <a:p>
            <a:pPr marL="914400" lvl="2" indent="0">
              <a:spcBef>
                <a:spcPts val="1200"/>
              </a:spcBef>
              <a:buNone/>
            </a:pPr>
            <a:r>
              <a:rPr lang="en-US" sz="2800" dirty="0"/>
              <a:t>GIS</a:t>
            </a:r>
          </a:p>
        </p:txBody>
      </p:sp>
      <p:pic>
        <p:nvPicPr>
          <p:cNvPr id="5122" name="Picture 2" descr="Image result for civis analytics logo">
            <a:extLst>
              <a:ext uri="{FF2B5EF4-FFF2-40B4-BE49-F238E27FC236}">
                <a16:creationId xmlns:a16="http://schemas.microsoft.com/office/drawing/2014/main" id="{D7215F8C-571B-4599-99F6-0F0E25292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342" y="3045547"/>
            <a:ext cx="5304312" cy="239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streetlight data logo">
            <a:extLst>
              <a:ext uri="{FF2B5EF4-FFF2-40B4-BE49-F238E27FC236}">
                <a16:creationId xmlns:a16="http://schemas.microsoft.com/office/drawing/2014/main" id="{68B09B73-D196-4E71-B093-71EAF939A7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69" b="31459"/>
          <a:stretch/>
        </p:blipFill>
        <p:spPr bwMode="auto">
          <a:xfrm>
            <a:off x="5246810" y="1798926"/>
            <a:ext cx="5667375" cy="163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4015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a city next to a body of water&#10;&#10;Description generated with very high confidence">
            <a:extLst>
              <a:ext uri="{FF2B5EF4-FFF2-40B4-BE49-F238E27FC236}">
                <a16:creationId xmlns:a16="http://schemas.microsoft.com/office/drawing/2014/main" id="{A299E5A8-A0BD-4865-9670-F6EFF83674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5" b="11650"/>
          <a:stretch/>
        </p:blipFill>
        <p:spPr>
          <a:xfrm>
            <a:off x="0" y="13157"/>
            <a:ext cx="6400800" cy="3415843"/>
          </a:xfrm>
          <a:prstGeom prst="rect">
            <a:avLst/>
          </a:prstGeom>
        </p:spPr>
      </p:pic>
      <p:pic>
        <p:nvPicPr>
          <p:cNvPr id="5" name="Picture 4" descr="Image result for santa fe nw mexico">
            <a:extLst>
              <a:ext uri="{FF2B5EF4-FFF2-40B4-BE49-F238E27FC236}">
                <a16:creationId xmlns:a16="http://schemas.microsoft.com/office/drawing/2014/main" id="{13B47978-0E8E-43FE-A9DD-FAFD1735CA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22" r="1974"/>
          <a:stretch/>
        </p:blipFill>
        <p:spPr bwMode="auto">
          <a:xfrm>
            <a:off x="5791200" y="13157"/>
            <a:ext cx="6400800" cy="363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 result for jackson hole">
            <a:extLst>
              <a:ext uri="{FF2B5EF4-FFF2-40B4-BE49-F238E27FC236}">
                <a16:creationId xmlns:a16="http://schemas.microsoft.com/office/drawing/2014/main" id="{3CA47BE4-8960-416A-B7B1-FAA228D160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2"/>
          <a:stretch/>
        </p:blipFill>
        <p:spPr bwMode="auto">
          <a:xfrm>
            <a:off x="0" y="3429000"/>
            <a:ext cx="64008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large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B650D943-1009-4E50-B49E-694312DFDE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198" y="3428999"/>
            <a:ext cx="640080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533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Related image">
            <a:extLst>
              <a:ext uri="{FF2B5EF4-FFF2-40B4-BE49-F238E27FC236}">
                <a16:creationId xmlns:a16="http://schemas.microsoft.com/office/drawing/2014/main" id="{C741F75A-F2E0-4DE9-A517-3A21D59A92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762"/>
          <a:stretch/>
        </p:blipFill>
        <p:spPr bwMode="auto">
          <a:xfrm>
            <a:off x="-40640" y="0"/>
            <a:ext cx="122326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870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2A931-3D01-4C9E-84EF-ECC57EE2F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90B54-3552-4CFF-AD23-1F533A4B7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7688" y="1825625"/>
            <a:ext cx="8646111" cy="4351338"/>
          </a:xfrm>
        </p:spPr>
        <p:txBody>
          <a:bodyPr>
            <a:normAutofit/>
          </a:bodyPr>
          <a:lstStyle/>
          <a:p>
            <a:pPr marL="0" indent="0">
              <a:spcBef>
                <a:spcPts val="3600"/>
              </a:spcBef>
              <a:buNone/>
            </a:pPr>
            <a:r>
              <a:rPr lang="en-US" sz="4400" dirty="0"/>
              <a:t>Businesses have data analytics</a:t>
            </a:r>
          </a:p>
          <a:p>
            <a:pPr marL="0" indent="0">
              <a:spcBef>
                <a:spcPts val="3600"/>
              </a:spcBef>
              <a:buNone/>
            </a:pPr>
            <a:r>
              <a:rPr lang="en-US" sz="4400" dirty="0"/>
              <a:t>Communities don’t</a:t>
            </a:r>
          </a:p>
          <a:p>
            <a:pPr marL="0" indent="0">
              <a:spcBef>
                <a:spcPts val="3600"/>
              </a:spcBef>
              <a:buNone/>
            </a:pPr>
            <a:r>
              <a:rPr lang="en-US" sz="4400" dirty="0"/>
              <a:t>It’s a massive problem</a:t>
            </a:r>
          </a:p>
        </p:txBody>
      </p:sp>
    </p:spTree>
    <p:extLst>
      <p:ext uri="{BB962C8B-B14F-4D97-AF65-F5344CB8AC3E}">
        <p14:creationId xmlns:p14="http://schemas.microsoft.com/office/powerpoint/2010/main" val="8104137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Related image">
            <a:extLst>
              <a:ext uri="{FF2B5EF4-FFF2-40B4-BE49-F238E27FC236}">
                <a16:creationId xmlns:a16="http://schemas.microsoft.com/office/drawing/2014/main" id="{C741F75A-F2E0-4DE9-A517-3A21D59A92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2"/>
          <a:stretch/>
        </p:blipFill>
        <p:spPr bwMode="auto">
          <a:xfrm>
            <a:off x="-40640" y="0"/>
            <a:ext cx="122326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close up of a wheel&#10;&#10;Description automatically generated">
            <a:extLst>
              <a:ext uri="{FF2B5EF4-FFF2-40B4-BE49-F238E27FC236}">
                <a16:creationId xmlns:a16="http://schemas.microsoft.com/office/drawing/2014/main" id="{4247366E-E837-4962-8723-8BE1A292E8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714" y="1480811"/>
            <a:ext cx="6915929" cy="51869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791EDB-B2C4-46D3-9250-14E7A0060C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295" y="190242"/>
            <a:ext cx="6874765" cy="129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4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90B54-3552-4CFF-AD23-1F533A4B7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1874" y="1337801"/>
            <a:ext cx="8646111" cy="4351338"/>
          </a:xfrm>
        </p:spPr>
        <p:txBody>
          <a:bodyPr>
            <a:noAutofit/>
          </a:bodyPr>
          <a:lstStyle/>
          <a:p>
            <a:pPr marL="1543050" indent="-1543050">
              <a:spcBef>
                <a:spcPts val="2400"/>
              </a:spcBef>
              <a:buNone/>
            </a:pPr>
            <a:r>
              <a:rPr lang="en-US" sz="6000" b="1" dirty="0"/>
              <a:t>80%</a:t>
            </a:r>
            <a:r>
              <a:rPr lang="en-US" sz="3600" b="1" dirty="0"/>
              <a:t>	</a:t>
            </a:r>
            <a:r>
              <a:rPr lang="en-US" sz="3600" dirty="0"/>
              <a:t>of businesses have analytics</a:t>
            </a:r>
          </a:p>
          <a:p>
            <a:pPr marL="1939925" lvl="3" indent="-396875">
              <a:lnSpc>
                <a:spcPct val="100000"/>
              </a:lnSpc>
              <a:spcBef>
                <a:spcPts val="2400"/>
              </a:spcBef>
            </a:pPr>
            <a:r>
              <a:rPr lang="en-US" sz="3600" dirty="0"/>
              <a:t>Decision making quality &amp; speed</a:t>
            </a:r>
          </a:p>
          <a:p>
            <a:pPr marL="1939925" lvl="3" indent="-396875">
              <a:lnSpc>
                <a:spcPct val="100000"/>
              </a:lnSpc>
              <a:spcBef>
                <a:spcPts val="2400"/>
              </a:spcBef>
            </a:pPr>
            <a:r>
              <a:rPr lang="en-US" sz="3600" dirty="0"/>
              <a:t>Planning &amp; forecasting</a:t>
            </a:r>
          </a:p>
          <a:p>
            <a:pPr marL="1543050" indent="-1543050">
              <a:lnSpc>
                <a:spcPct val="100000"/>
              </a:lnSpc>
              <a:spcBef>
                <a:spcPts val="1800"/>
              </a:spcBef>
              <a:buNone/>
            </a:pPr>
            <a:r>
              <a:rPr lang="en-US" sz="6000" b="1" dirty="0"/>
              <a:t>80% </a:t>
            </a:r>
            <a:r>
              <a:rPr lang="en-US" sz="3600" b="1" dirty="0"/>
              <a:t>	</a:t>
            </a:r>
            <a:r>
              <a:rPr lang="en-US" sz="3600" dirty="0"/>
              <a:t>of executives believe the ‘have nots’ will be going out of business</a:t>
            </a:r>
          </a:p>
        </p:txBody>
      </p:sp>
    </p:spTree>
    <p:extLst>
      <p:ext uri="{BB962C8B-B14F-4D97-AF65-F5344CB8AC3E}">
        <p14:creationId xmlns:p14="http://schemas.microsoft.com/office/powerpoint/2010/main" val="3806130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, sky, tree&#10;&#10;Description automatically generated">
            <a:extLst>
              <a:ext uri="{FF2B5EF4-FFF2-40B4-BE49-F238E27FC236}">
                <a16:creationId xmlns:a16="http://schemas.microsoft.com/office/drawing/2014/main" id="{D81D0F85-0BB3-49A4-B3FF-E289BBA515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904" y="2722251"/>
            <a:ext cx="5669094" cy="3223825"/>
          </a:xfrm>
          <a:prstGeom prst="rect">
            <a:avLst/>
          </a:prstGeom>
        </p:spPr>
      </p:pic>
      <p:sp>
        <p:nvSpPr>
          <p:cNvPr id="7" name="AutoShape 2" descr="Image result for purple nike air force sneaker">
            <a:extLst>
              <a:ext uri="{FF2B5EF4-FFF2-40B4-BE49-F238E27FC236}">
                <a16:creationId xmlns:a16="http://schemas.microsoft.com/office/drawing/2014/main" id="{F1583A28-A550-4E41-80EB-ABF0AADEB8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Nike Air Force 1 Mid iD Women's Shoe Size 5 (Purple)">
            <a:extLst>
              <a:ext uri="{FF2B5EF4-FFF2-40B4-BE49-F238E27FC236}">
                <a16:creationId xmlns:a16="http://schemas.microsoft.com/office/drawing/2014/main" id="{330F92BC-37E1-4752-BE3D-E4128531CB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08" b="14167"/>
          <a:stretch/>
        </p:blipFill>
        <p:spPr bwMode="auto">
          <a:xfrm>
            <a:off x="579306" y="2484582"/>
            <a:ext cx="4740839" cy="3906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BC53607-1C7E-4152-8095-CC6B964E8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It’s Not OK that Nike has Analytics</a:t>
            </a:r>
            <a:br>
              <a:rPr lang="en-US" dirty="0"/>
            </a:br>
            <a:r>
              <a:rPr lang="en-US" dirty="0"/>
              <a:t>But Communities we Love Don’t</a:t>
            </a:r>
          </a:p>
        </p:txBody>
      </p:sp>
    </p:spTree>
    <p:extLst>
      <p:ext uri="{BB962C8B-B14F-4D97-AF65-F5344CB8AC3E}">
        <p14:creationId xmlns:p14="http://schemas.microsoft.com/office/powerpoint/2010/main" val="3437254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reputations">
            <a:extLst>
              <a:ext uri="{FF2B5EF4-FFF2-40B4-BE49-F238E27FC236}">
                <a16:creationId xmlns:a16="http://schemas.microsoft.com/office/drawing/2014/main" id="{9FAA4698-3D37-47AB-B447-016C566F8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925" y="2400300"/>
            <a:ext cx="357187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wasted money image">
            <a:extLst>
              <a:ext uri="{FF2B5EF4-FFF2-40B4-BE49-F238E27FC236}">
                <a16:creationId xmlns:a16="http://schemas.microsoft.com/office/drawing/2014/main" id="{D7E375D1-AF0B-4EEC-B856-D58E22863E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86"/>
          <a:stretch/>
        </p:blipFill>
        <p:spPr bwMode="auto">
          <a:xfrm>
            <a:off x="838200" y="2288624"/>
            <a:ext cx="3931083" cy="248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icture containing cup, clock, indoor, table&#10;&#10;Description automatically generated">
            <a:extLst>
              <a:ext uri="{FF2B5EF4-FFF2-40B4-BE49-F238E27FC236}">
                <a16:creationId xmlns:a16="http://schemas.microsoft.com/office/drawing/2014/main" id="{65C50CDC-D6C3-4BBF-97F8-88288F4F6E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514" y="1966444"/>
            <a:ext cx="2053205" cy="292511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A9B0523-C71E-4113-8B33-83052BB3E7D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Three Risks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5746B2-333F-4F41-B0E6-133F274F36E9}"/>
              </a:ext>
            </a:extLst>
          </p:cNvPr>
          <p:cNvSpPr txBox="1"/>
          <p:nvPr/>
        </p:nvSpPr>
        <p:spPr>
          <a:xfrm>
            <a:off x="1978793" y="4982646"/>
            <a:ext cx="1649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Wasted Money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95C92E-F3A5-4528-952F-1E38815468DA}"/>
              </a:ext>
            </a:extLst>
          </p:cNvPr>
          <p:cNvSpPr txBox="1"/>
          <p:nvPr/>
        </p:nvSpPr>
        <p:spPr>
          <a:xfrm>
            <a:off x="5571168" y="4982646"/>
            <a:ext cx="1649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Wasted Time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11E60A-21E3-41C0-BE5C-B95C522478C4}"/>
              </a:ext>
            </a:extLst>
          </p:cNvPr>
          <p:cNvSpPr txBox="1"/>
          <p:nvPr/>
        </p:nvSpPr>
        <p:spPr>
          <a:xfrm>
            <a:off x="8076992" y="4982646"/>
            <a:ext cx="2981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Damaged Reputations</a:t>
            </a:r>
          </a:p>
        </p:txBody>
      </p:sp>
    </p:spTree>
    <p:extLst>
      <p:ext uri="{BB962C8B-B14F-4D97-AF65-F5344CB8AC3E}">
        <p14:creationId xmlns:p14="http://schemas.microsoft.com/office/powerpoint/2010/main" val="3261799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view of the ocean&#10;&#10;Description generated with very high confidence">
            <a:extLst>
              <a:ext uri="{FF2B5EF4-FFF2-40B4-BE49-F238E27FC236}">
                <a16:creationId xmlns:a16="http://schemas.microsoft.com/office/drawing/2014/main" id="{B78DFF11-D3B1-4A3C-B371-53B31EF9BB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37"/>
            <a:ext cx="12192000" cy="6916479"/>
          </a:xfrm>
          <a:prstGeom prst="rect">
            <a:avLst/>
          </a:prstGeom>
        </p:spPr>
      </p:pic>
      <p:pic>
        <p:nvPicPr>
          <p:cNvPr id="5" name="Shape 246" descr="logo2.png">
            <a:extLst>
              <a:ext uri="{FF2B5EF4-FFF2-40B4-BE49-F238E27FC236}">
                <a16:creationId xmlns:a16="http://schemas.microsoft.com/office/drawing/2014/main" id="{0D7F5864-60F3-44B7-92FE-0865DB16A5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8282" y="2604646"/>
            <a:ext cx="10075437" cy="1648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9163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226C2C-D9C6-4096-946A-974BEA6C7F3E}"/>
              </a:ext>
            </a:extLst>
          </p:cNvPr>
          <p:cNvGrpSpPr/>
          <p:nvPr/>
        </p:nvGrpSpPr>
        <p:grpSpPr>
          <a:xfrm>
            <a:off x="480705" y="1465223"/>
            <a:ext cx="11318643" cy="4641507"/>
            <a:chOff x="6031331" y="2599302"/>
            <a:chExt cx="6092827" cy="24609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3C32F3A-0B28-46CB-8F4D-5A557FCF8E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6245" y="2606920"/>
              <a:ext cx="1722776" cy="106227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DC4841A-A4F7-4B52-A282-B8F3BC1998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00" r="-1"/>
            <a:stretch/>
          </p:blipFill>
          <p:spPr>
            <a:xfrm>
              <a:off x="8136685" y="2606920"/>
              <a:ext cx="1722776" cy="106226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FD3E53B-A568-43FB-872E-73A7C344AB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50" r="4507"/>
            <a:stretch/>
          </p:blipFill>
          <p:spPr>
            <a:xfrm>
              <a:off x="7025118" y="3997931"/>
              <a:ext cx="1722776" cy="1062271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F282FB8-34B3-4ED1-BC20-E08FAFA32D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55" r="16862" b="17801"/>
            <a:stretch/>
          </p:blipFill>
          <p:spPr>
            <a:xfrm>
              <a:off x="9360198" y="3997933"/>
              <a:ext cx="1722776" cy="106226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2E5C0AE-3E24-44CD-9245-341276AD35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70" t="30019" r="16737"/>
            <a:stretch/>
          </p:blipFill>
          <p:spPr>
            <a:xfrm>
              <a:off x="10401382" y="2599302"/>
              <a:ext cx="1722776" cy="106227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B9F4009-89E9-46C2-AC77-23D1887EDD02}"/>
                </a:ext>
              </a:extLst>
            </p:cNvPr>
            <p:cNvSpPr txBox="1"/>
            <p:nvPr/>
          </p:nvSpPr>
          <p:spPr>
            <a:xfrm>
              <a:off x="6031331" y="3694857"/>
              <a:ext cx="1832605" cy="277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alibri Light" panose="020F0302020204030204" pitchFamily="34" charset="0"/>
                  <a:ea typeface="Helvetica" charset="0"/>
                  <a:cs typeface="Calibri Light" panose="020F0302020204030204" pitchFamily="34" charset="0"/>
                </a:rPr>
                <a:t>Permanent Residents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6BA397E-3C23-4D1E-9E62-260E0A67EA57}"/>
              </a:ext>
            </a:extLst>
          </p:cNvPr>
          <p:cNvSpPr txBox="1"/>
          <p:nvPr/>
        </p:nvSpPr>
        <p:spPr>
          <a:xfrm>
            <a:off x="4391819" y="3528567"/>
            <a:ext cx="3200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alibri Light" panose="020F0302020204030204" pitchFamily="34" charset="0"/>
                <a:ea typeface="Helvetica" charset="0"/>
                <a:cs typeface="Calibri Light" panose="020F0302020204030204" pitchFamily="34" charset="0"/>
              </a:rPr>
              <a:t>Seasonal Residents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38BB0D-1318-49AD-B066-DB7FA1E00B27}"/>
              </a:ext>
            </a:extLst>
          </p:cNvPr>
          <p:cNvSpPr txBox="1"/>
          <p:nvPr/>
        </p:nvSpPr>
        <p:spPr>
          <a:xfrm>
            <a:off x="8598947" y="3439444"/>
            <a:ext cx="3200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alibri Light" panose="020F0302020204030204" pitchFamily="34" charset="0"/>
                <a:ea typeface="Helvetica" charset="0"/>
                <a:cs typeface="Calibri Light" panose="020F0302020204030204" pitchFamily="34" charset="0"/>
              </a:rPr>
              <a:t>Visitors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551F6B-B0CD-47F1-A82B-F4AA2DB1814E}"/>
              </a:ext>
            </a:extLst>
          </p:cNvPr>
          <p:cNvSpPr txBox="1"/>
          <p:nvPr/>
        </p:nvSpPr>
        <p:spPr>
          <a:xfrm>
            <a:off x="2182919" y="6081045"/>
            <a:ext cx="3404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alibri Light" panose="020F0302020204030204" pitchFamily="34" charset="0"/>
                <a:ea typeface="Helvetica" charset="0"/>
                <a:cs typeface="Calibri Light" panose="020F0302020204030204" pitchFamily="34" charset="0"/>
              </a:rPr>
              <a:t>Commuters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0D9D3C-1718-4028-929B-ABD5CEB6B583}"/>
              </a:ext>
            </a:extLst>
          </p:cNvPr>
          <p:cNvSpPr txBox="1"/>
          <p:nvPr/>
        </p:nvSpPr>
        <p:spPr>
          <a:xfrm>
            <a:off x="6664737" y="6081045"/>
            <a:ext cx="3200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alibri Light" panose="020F0302020204030204" pitchFamily="34" charset="0"/>
                <a:ea typeface="Helvetica" charset="0"/>
                <a:cs typeface="Calibri Light" panose="020F0302020204030204" pitchFamily="34" charset="0"/>
              </a:rPr>
              <a:t>Seasonal Workers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7340796-87B9-4CD0-81F9-DA2E3F54CD82}"/>
              </a:ext>
            </a:extLst>
          </p:cNvPr>
          <p:cNvSpPr txBox="1">
            <a:spLocks/>
          </p:cNvSpPr>
          <p:nvPr/>
        </p:nvSpPr>
        <p:spPr>
          <a:xfrm>
            <a:off x="838200" y="50678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Understanding Functional Population</a:t>
            </a:r>
          </a:p>
        </p:txBody>
      </p:sp>
    </p:spTree>
    <p:extLst>
      <p:ext uri="{BB962C8B-B14F-4D97-AF65-F5344CB8AC3E}">
        <p14:creationId xmlns:p14="http://schemas.microsoft.com/office/powerpoint/2010/main" val="596685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id="{7CA9824A-A0B6-46B4-BEC3-4CB494B4D1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1390072" y="2091210"/>
            <a:ext cx="941185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Arial"/>
              </a:rPr>
              <a:t>Nantucket’s 2017 Functional Population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1213</TotalTime>
  <Words>202</Words>
  <Application>Microsoft Office PowerPoint</Application>
  <PresentationFormat>Widescreen</PresentationFormat>
  <Paragraphs>95</Paragraphs>
  <Slides>30</Slides>
  <Notes>30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Helvetica Neue Light</vt:lpstr>
      <vt:lpstr>Office Theme</vt:lpstr>
      <vt:lpstr>PowerPoint Presentation</vt:lpstr>
      <vt:lpstr>PowerPoint Presentation</vt:lpstr>
      <vt:lpstr>The Problem</vt:lpstr>
      <vt:lpstr>PowerPoint Presentation</vt:lpstr>
      <vt:lpstr>It’s Not OK that Nike has Analytics But Communities we Love Don’t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Comprehensive Data Sets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 Worden</dc:creator>
  <cp:lastModifiedBy>Alan Worden</cp:lastModifiedBy>
  <cp:revision>31</cp:revision>
  <dcterms:created xsi:type="dcterms:W3CDTF">2019-02-10T22:04:54Z</dcterms:created>
  <dcterms:modified xsi:type="dcterms:W3CDTF">2019-02-16T21:02:38Z</dcterms:modified>
</cp:coreProperties>
</file>