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8" r:id="rId3"/>
    <p:sldId id="630" r:id="rId4"/>
    <p:sldId id="628" r:id="rId5"/>
    <p:sldId id="259" r:id="rId6"/>
    <p:sldId id="260" r:id="rId7"/>
    <p:sldId id="261" r:id="rId8"/>
    <p:sldId id="610" r:id="rId9"/>
    <p:sldId id="563" r:id="rId10"/>
    <p:sldId id="458" r:id="rId11"/>
    <p:sldId id="501" r:id="rId12"/>
    <p:sldId id="498" r:id="rId13"/>
    <p:sldId id="265" r:id="rId14"/>
    <p:sldId id="267" r:id="rId15"/>
    <p:sldId id="268" r:id="rId16"/>
    <p:sldId id="271" r:id="rId17"/>
    <p:sldId id="272" r:id="rId18"/>
    <p:sldId id="425" r:id="rId19"/>
    <p:sldId id="568" r:id="rId20"/>
    <p:sldId id="569" r:id="rId21"/>
    <p:sldId id="412" r:id="rId22"/>
    <p:sldId id="609" r:id="rId23"/>
    <p:sldId id="585" r:id="rId24"/>
    <p:sldId id="611" r:id="rId25"/>
    <p:sldId id="612" r:id="rId26"/>
    <p:sldId id="613" r:id="rId27"/>
    <p:sldId id="614" r:id="rId28"/>
    <p:sldId id="575" r:id="rId29"/>
    <p:sldId id="615" r:id="rId30"/>
    <p:sldId id="589" r:id="rId31"/>
    <p:sldId id="588" r:id="rId32"/>
    <p:sldId id="591" r:id="rId33"/>
    <p:sldId id="616" r:id="rId34"/>
    <p:sldId id="604" r:id="rId35"/>
    <p:sldId id="605" r:id="rId36"/>
    <p:sldId id="606" r:id="rId37"/>
    <p:sldId id="607" r:id="rId38"/>
    <p:sldId id="608" r:id="rId39"/>
    <p:sldId id="262" r:id="rId40"/>
    <p:sldId id="597" r:id="rId41"/>
    <p:sldId id="263" r:id="rId42"/>
    <p:sldId id="598" r:id="rId43"/>
    <p:sldId id="576" r:id="rId44"/>
    <p:sldId id="586" r:id="rId45"/>
    <p:sldId id="58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1422" autoAdjust="0"/>
  </p:normalViewPr>
  <p:slideViewPr>
    <p:cSldViewPr snapToGrid="0">
      <p:cViewPr varScale="1">
        <p:scale>
          <a:sx n="81" d="100"/>
          <a:sy n="81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9398-BCF7-4A62-8389-70D9BF146CA0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A97C6-AB0B-4CFC-972B-81CE5BC52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43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all for coming.  Thank Garrett Thornburg, Allan Oliver, Cyndi Conn and her colleagues at Creative Santa Fe for organizing this.  That my colleagues Julia an </a:t>
            </a:r>
            <a:r>
              <a:rPr lang="en-US" dirty="0" err="1"/>
              <a:t>dSerge</a:t>
            </a:r>
            <a:r>
              <a:rPr lang="en-US" dirty="0"/>
              <a:t> wo I hope you’ll meet.</a:t>
            </a:r>
          </a:p>
          <a:p>
            <a:r>
              <a:rPr lang="en-US" dirty="0"/>
              <a:t>Looking across this room and learning from Allan and Cyndi the energy that this topic has generated is really gratifying.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74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0285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1592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9574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48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7223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1574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59503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6" name="Shape 17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47908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650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58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718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9835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312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8497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2456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43950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1238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00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25186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68322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7504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238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9381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02566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78219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058f8d9e2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058f8d9e2_2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45307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058f8d9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058f8d9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Draw boxes around the complexes. Summary percents for each city/town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57090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058f8d9e2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058f8d9e2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a column for percent, or percents on the map. Add sources to the slides.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402093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058f8d9e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058f8d9e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Santa Fe to this table as a reference point.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120343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5058f8d9e2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5058f8d9e2_2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487172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058f8d9e2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058f8d9e2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61166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058f8d9e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058f8d9e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819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9154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058f8d9e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058f8d9e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93611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058f8d9e2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058f8d9e2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5151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04799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61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85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16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8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29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A97C6-AB0B-4CFC-972B-81CE5BC52D1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93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840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5BEE81-5C77-4EA7-9CD4-361D203AF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FEF68E9-2518-417E-A02D-C2D89621C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CC9837-C560-47EF-8BEC-2205CFF9A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4F3BF26-7B75-45A9-8991-AB56F1FC4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2497D26-9F1A-447D-93E0-DAF026D70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3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4F4587-FD10-44D8-A683-E37807507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998D833-6E77-4174-8AD5-8375D1B59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C1084-0C1B-46A4-8D1C-65A8425F3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856FFF-7EC1-4165-9C01-4995AAC5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3F8487-9021-4BFB-BC57-C815CC89B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51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922B581-DAD4-4FFA-BB4A-00FC18F53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28A61C1-B803-4395-99F2-4920CC1D2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46E6E6-FDE8-42C8-9F0B-90CCFE13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32F23C-CD43-426E-902C-23C72251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B62BB9-0F92-4F7E-BB99-233131442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0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2608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4267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7ACB4F-EA9D-4806-A584-4EFEA5FC0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C905CA-9D47-481D-B810-2EF22FA75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19C7BAE-A6B0-41D5-9C80-157AE49D3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B46CC7-A921-41ED-83DB-AB4240D0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013BBA-93A2-4B87-8790-90302DB5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8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29189E-B502-4DAF-88DC-974F48D15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15D8CC2-F0AC-40D5-B6FE-1B94C7DA4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15ABE6-5B3E-4ABC-9984-D3FA0424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045E6B-282F-4236-A78C-6A7887C6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15F313-729E-4121-A572-5AC428143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76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BB2B9C-3F9D-4A19-B6E5-B0B232EF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685D9-1358-4BD3-98E6-A6F190288C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DF3C7F9-572B-40B6-BAE9-799656E43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DBDF59-897F-4A34-B3CD-B87AC754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2FE1D2C-A94B-4DDC-ACDD-B6A1C43B9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68C51B-36C5-46FE-B347-E6141C91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0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675899-E91F-4AED-B263-845A559D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52B546-0D0D-4068-8DD3-98FB103C3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DC41AA8-AE0F-4A97-855A-0486E6742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E4F9828-9752-4774-9002-DF3FE4219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67DF6CF-0738-4190-8AE0-2F48D8418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E2B98D2-2B58-46C7-87CB-8172D218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187C178-8497-409F-B370-6CAA1A75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7CA4E2E-8BA4-4FD7-B6C4-ECB0CD22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30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115E1D-81AB-49AE-BB01-376374ACF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5E16E22-3FC5-44CB-AAD5-084A94845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D4FC5AA-683E-41B0-8812-47DB12CA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4A23ED4-4733-4FCD-A59F-BC058B2C6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79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5134EC3-B500-46AB-9C12-55DB997A0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ED3E2E7-A661-4436-8798-72C9E3A78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B396CC-07B8-451E-91C6-5A5D2563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95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3426B1-4708-4AF6-B6E0-F99B96FC2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01E44C-57C9-4DE0-A465-7B23D0731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A6BD078-1AE8-4E58-B6A9-76FDF73B9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57DD3E-6991-4902-ABB8-5D05A5338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96773B3-0C20-4830-873C-C8DA104C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5A97DF-1DB6-45D7-A83D-2AC70135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9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8F8F92-20A0-4244-B2E7-59AD256F4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DE57BDD-967A-4D3D-A3FB-D0F6966E64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253569C-7059-4EBB-B9E5-52A029A5D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6914C0-7670-427C-B571-490F0A0F4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DAB39-8B62-4644-AA73-5E99D9822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98F8A0-FB82-42BD-9414-3B41976C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29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7D32311-8020-4A59-A870-62E7292B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8A04F97-B1D9-42F7-BD51-446072179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BB99364-49D3-4C1F-A171-CF12977890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5EBBA-B4E2-4B8E-B5A1-F7D67063D3E8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B15E64-DC63-4753-A81E-EC2DD28D8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68AFF4-D13B-49EA-B167-30B4832D9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4849-351F-45A7-9946-C32451D406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3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0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microsoft.com/office/2007/relationships/hdphoto" Target="../media/hdphoto4.wdp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santa fe nw mexico">
            <a:extLst>
              <a:ext uri="{FF2B5EF4-FFF2-40B4-BE49-F238E27FC236}">
                <a16:creationId xmlns:a16="http://schemas.microsoft.com/office/drawing/2014/main" xmlns="" id="{7BE9CF01-E6CF-42F7-9EF2-66D4298BF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22" r="1974"/>
          <a:stretch/>
        </p:blipFill>
        <p:spPr bwMode="auto">
          <a:xfrm>
            <a:off x="0" y="0"/>
            <a:ext cx="12192000" cy="693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B48A9DB-97AC-4157-8175-E59D37DB9D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29" y="163814"/>
            <a:ext cx="7550044" cy="141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6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A80AE236-BD7A-4500-BD99-ECD0235404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sp>
        <p:nvSpPr>
          <p:cNvPr id="4" name="Rectángulo 1">
            <a:extLst>
              <a:ext uri="{FF2B5EF4-FFF2-40B4-BE49-F238E27FC236}">
                <a16:creationId xmlns:a16="http://schemas.microsoft.com/office/drawing/2014/main" xmlns="" id="{E666D061-7530-42EF-BAA6-62B3479D7B59}"/>
              </a:ext>
            </a:extLst>
          </p:cNvPr>
          <p:cNvSpPr/>
          <p:nvPr/>
        </p:nvSpPr>
        <p:spPr>
          <a:xfrm>
            <a:off x="1186231" y="1172370"/>
            <a:ext cx="9713128" cy="4131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pic>
        <p:nvPicPr>
          <p:cNvPr id="5" name="Picture 4" descr="A close up of a sign&#10;&#10;Description generated with high confidence">
            <a:extLst>
              <a:ext uri="{FF2B5EF4-FFF2-40B4-BE49-F238E27FC236}">
                <a16:creationId xmlns:a16="http://schemas.microsoft.com/office/drawing/2014/main" xmlns="" id="{BCD1B0C3-2F5D-4D82-9782-939A9CEB2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301" y="1778545"/>
            <a:ext cx="3449700" cy="2655004"/>
          </a:xfrm>
          <a:prstGeom prst="rect">
            <a:avLst/>
          </a:prstGeom>
        </p:spPr>
      </p:pic>
      <p:sp>
        <p:nvSpPr>
          <p:cNvPr id="8" name="Rectángulo 3">
            <a:extLst>
              <a:ext uri="{FF2B5EF4-FFF2-40B4-BE49-F238E27FC236}">
                <a16:creationId xmlns:a16="http://schemas.microsoft.com/office/drawing/2014/main" xmlns="" id="{7551DE93-3F95-4589-B73D-93BF5FA7BF0A}"/>
              </a:ext>
            </a:extLst>
          </p:cNvPr>
          <p:cNvSpPr/>
          <p:nvPr/>
        </p:nvSpPr>
        <p:spPr>
          <a:xfrm>
            <a:off x="1046674" y="1046758"/>
            <a:ext cx="9978287" cy="4382420"/>
          </a:xfrm>
          <a:prstGeom prst="rect">
            <a:avLst/>
          </a:prstGeom>
          <a:noFill/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pic>
        <p:nvPicPr>
          <p:cNvPr id="9" name="Picture 8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xmlns="" id="{10F19B3C-93E6-4C9F-BEAE-0E73421832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15124" r="12859" b="13860"/>
          <a:stretch/>
        </p:blipFill>
        <p:spPr>
          <a:xfrm>
            <a:off x="1898471" y="1554434"/>
            <a:ext cx="4595031" cy="324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52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B9B56682-203B-41F8-B4CD-921C90AB16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038387" y="1973060"/>
            <a:ext cx="10115225" cy="4085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Pressing questions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Reliable answers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Font typeface="Arial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Compelling storytelling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Font typeface="Arial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Continuity of analytics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771525" y="492369"/>
            <a:ext cx="1028724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5800" b="1" dirty="0">
                <a:solidFill>
                  <a:srgbClr val="FFFFFF"/>
                </a:solidFill>
                <a:latin typeface="+mj-lt"/>
              </a:rPr>
              <a:t>Priorities of Leaders</a:t>
            </a:r>
          </a:p>
        </p:txBody>
      </p:sp>
    </p:spTree>
    <p:extLst>
      <p:ext uri="{BB962C8B-B14F-4D97-AF65-F5344CB8AC3E}">
        <p14:creationId xmlns:p14="http://schemas.microsoft.com/office/powerpoint/2010/main" val="79980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9CDB90B6-0D23-42BE-8E69-51582B8DAF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19933" y="2280455"/>
            <a:ext cx="11148448" cy="4085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ea typeface="Arial"/>
                <a:cs typeface="Arial"/>
                <a:sym typeface="Arial"/>
              </a:rPr>
              <a:t>How many people are here?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What are their demographics?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Font typeface="Arial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Can qualitative research help?</a:t>
            </a:r>
          </a:p>
          <a:p>
            <a:pPr marL="1678475" indent="-76198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Pct val="100000"/>
              <a:buFont typeface="Arial"/>
              <a:buAutoNum type="arabicPeriod"/>
            </a:pPr>
            <a:r>
              <a:rPr lang="en-US" sz="5333" dirty="0">
                <a:solidFill>
                  <a:srgbClr val="FFFFFF"/>
                </a:solidFill>
                <a:latin typeface="+mj-lt"/>
                <a:cs typeface="Arial"/>
                <a:sym typeface="Arial"/>
              </a:rPr>
              <a:t>Can this effort persist?</a:t>
            </a:r>
          </a:p>
        </p:txBody>
      </p:sp>
      <p:sp>
        <p:nvSpPr>
          <p:cNvPr id="2" name="Rectángulo 1"/>
          <p:cNvSpPr/>
          <p:nvPr/>
        </p:nvSpPr>
        <p:spPr>
          <a:xfrm>
            <a:off x="742950" y="492370"/>
            <a:ext cx="1102543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5800" b="1" dirty="0">
                <a:solidFill>
                  <a:srgbClr val="FFFFFF"/>
                </a:solidFill>
                <a:latin typeface="+mj-lt"/>
              </a:rPr>
              <a:t>ReMain’s Three Pressing Questions</a:t>
            </a:r>
          </a:p>
        </p:txBody>
      </p:sp>
    </p:spTree>
    <p:extLst>
      <p:ext uri="{BB962C8B-B14F-4D97-AF65-F5344CB8AC3E}">
        <p14:creationId xmlns:p14="http://schemas.microsoft.com/office/powerpoint/2010/main" val="20291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6209A95E-8E86-4561-BFBC-2B4E1423C9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00226C2C-D9C6-4096-946A-974BEA6C7F3E}"/>
              </a:ext>
            </a:extLst>
          </p:cNvPr>
          <p:cNvGrpSpPr/>
          <p:nvPr/>
        </p:nvGrpSpPr>
        <p:grpSpPr>
          <a:xfrm>
            <a:off x="480705" y="1465223"/>
            <a:ext cx="11318643" cy="4641507"/>
            <a:chOff x="6031331" y="2599302"/>
            <a:chExt cx="6092827" cy="24609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C3C32F3A-0B28-46CB-8F4D-5A557FCF8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6245" y="2606920"/>
              <a:ext cx="1722776" cy="106227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3DC4841A-A4F7-4B52-A282-B8F3BC1998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00" r="-1"/>
            <a:stretch/>
          </p:blipFill>
          <p:spPr>
            <a:xfrm>
              <a:off x="8136685" y="2606920"/>
              <a:ext cx="1722776" cy="106226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1FD3E53B-A568-43FB-872E-73A7C344A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0" r="4507"/>
            <a:stretch/>
          </p:blipFill>
          <p:spPr>
            <a:xfrm>
              <a:off x="7025118" y="3997931"/>
              <a:ext cx="1722776" cy="106227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BF282FB8-34B3-4ED1-BC20-E08FAFA32D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55" r="16862" b="17801"/>
            <a:stretch/>
          </p:blipFill>
          <p:spPr>
            <a:xfrm>
              <a:off x="9360198" y="3997933"/>
              <a:ext cx="1722776" cy="106226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E2E5C0AE-3E24-44CD-9245-341276AD35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70" t="30019" r="16737"/>
            <a:stretch/>
          </p:blipFill>
          <p:spPr>
            <a:xfrm>
              <a:off x="10401382" y="2599302"/>
              <a:ext cx="1722776" cy="106227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B9F4009-89E9-46C2-AC77-23D1887EDD02}"/>
                </a:ext>
              </a:extLst>
            </p:cNvPr>
            <p:cNvSpPr txBox="1"/>
            <p:nvPr/>
          </p:nvSpPr>
          <p:spPr>
            <a:xfrm>
              <a:off x="6031331" y="3694857"/>
              <a:ext cx="1832605" cy="277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Calibri Light" panose="020F0302020204030204" pitchFamily="34" charset="0"/>
                  <a:ea typeface="Helvetica" charset="0"/>
                  <a:cs typeface="Calibri Light" panose="020F0302020204030204" pitchFamily="34" charset="0"/>
                </a:rPr>
                <a:t>Permanent Residents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6BA397E-3C23-4D1E-9E62-260E0A67EA57}"/>
              </a:ext>
            </a:extLst>
          </p:cNvPr>
          <p:cNvSpPr txBox="1"/>
          <p:nvPr/>
        </p:nvSpPr>
        <p:spPr>
          <a:xfrm>
            <a:off x="4391819" y="3528567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Seasonal Residents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38BB0D-1318-49AD-B066-DB7FA1E00B27}"/>
              </a:ext>
            </a:extLst>
          </p:cNvPr>
          <p:cNvSpPr txBox="1"/>
          <p:nvPr/>
        </p:nvSpPr>
        <p:spPr>
          <a:xfrm>
            <a:off x="8598947" y="3439444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Visitors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6551F6B-B0CD-47F1-A82B-F4AA2DB1814E}"/>
              </a:ext>
            </a:extLst>
          </p:cNvPr>
          <p:cNvSpPr txBox="1"/>
          <p:nvPr/>
        </p:nvSpPr>
        <p:spPr>
          <a:xfrm>
            <a:off x="2182919" y="6081045"/>
            <a:ext cx="3404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Commuters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B0D9D3C-1718-4028-929B-ABD5CEB6B583}"/>
              </a:ext>
            </a:extLst>
          </p:cNvPr>
          <p:cNvSpPr txBox="1"/>
          <p:nvPr/>
        </p:nvSpPr>
        <p:spPr>
          <a:xfrm>
            <a:off x="6664737" y="6081045"/>
            <a:ext cx="3200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 Light" panose="020F0302020204030204" pitchFamily="34" charset="0"/>
                <a:ea typeface="Helvetica" charset="0"/>
                <a:cs typeface="Calibri Light" panose="020F0302020204030204" pitchFamily="34" charset="0"/>
              </a:rPr>
              <a:t>Seasonal Workers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47340796-87B9-4CD0-81F9-DA2E3F54CD82}"/>
              </a:ext>
            </a:extLst>
          </p:cNvPr>
          <p:cNvSpPr txBox="1">
            <a:spLocks/>
          </p:cNvSpPr>
          <p:nvPr/>
        </p:nvSpPr>
        <p:spPr>
          <a:xfrm>
            <a:off x="582719" y="346387"/>
            <a:ext cx="1130448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800" dirty="0">
                <a:solidFill>
                  <a:schemeClr val="bg1"/>
                </a:solidFill>
              </a:rPr>
              <a:t>Understanding Effective Population</a:t>
            </a:r>
          </a:p>
        </p:txBody>
      </p:sp>
    </p:spTree>
    <p:extLst>
      <p:ext uri="{BB962C8B-B14F-4D97-AF65-F5344CB8AC3E}">
        <p14:creationId xmlns:p14="http://schemas.microsoft.com/office/powerpoint/2010/main" val="596685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7CA9824A-A0B6-46B4-BEC3-4CB494B4D1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1390072" y="2091210"/>
            <a:ext cx="941185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Nantucket’s 2017 Effective Population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pulation-v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4748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EA4CE9A-3985-415B-B730-ED0C445844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6479"/>
          </a:xfrm>
          <a:prstGeom prst="rect">
            <a:avLst/>
          </a:prstGeom>
        </p:spPr>
      </p:pic>
      <p:sp>
        <p:nvSpPr>
          <p:cNvPr id="173" name="Shape 173"/>
          <p:cNvSpPr txBox="1"/>
          <p:nvPr/>
        </p:nvSpPr>
        <p:spPr>
          <a:xfrm>
            <a:off x="1590384" y="2124365"/>
            <a:ext cx="9011232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Minute By Minute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Arial"/>
              </a:rPr>
              <a:t>Population Change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inute-v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14861" y="2081974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 Saturday in July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155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g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frame-pp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7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425" y="1574514"/>
            <a:ext cx="10591799" cy="4616736"/>
          </a:xfrm>
        </p:spPr>
        <p:txBody>
          <a:bodyPr>
            <a:normAutofit/>
          </a:bodyPr>
          <a:lstStyle/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/>
              <a:t>If you want to be an optimist about America, stand on your head. </a:t>
            </a:r>
          </a:p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/>
              <a:t>The country looks so good from the bottom up.</a:t>
            </a:r>
            <a:r>
              <a:rPr lang="en-US" sz="5200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i="1" dirty="0"/>
              <a:t>Thomas Friedman</a:t>
            </a:r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6594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p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4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in front of a crowd&#10;&#10;Description generated with very high confidence">
            <a:extLst>
              <a:ext uri="{FF2B5EF4-FFF2-40B4-BE49-F238E27FC236}">
                <a16:creationId xmlns:a16="http://schemas.microsoft.com/office/drawing/2014/main" xmlns="" id="{1ECCE1AB-A551-4DD8-A8BC-D71B9C456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0" b="4980"/>
          <a:stretch/>
        </p:blipFill>
        <p:spPr>
          <a:xfrm>
            <a:off x="21" y="10"/>
            <a:ext cx="12191980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5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278467" y="89899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Critically Knowable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8C9F03-B90A-4771-8040-0F7A04D0384D}"/>
              </a:ext>
            </a:extLst>
          </p:cNvPr>
          <p:cNvSpPr txBox="1"/>
          <p:nvPr/>
        </p:nvSpPr>
        <p:spPr>
          <a:xfrm>
            <a:off x="471489" y="1788211"/>
            <a:ext cx="2581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US Census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11k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855DD08-DB75-4F6F-8FF0-1D0C74B4968C}"/>
              </a:ext>
            </a:extLst>
          </p:cNvPr>
          <p:cNvSpPr txBox="1"/>
          <p:nvPr/>
        </p:nvSpPr>
        <p:spPr>
          <a:xfrm>
            <a:off x="3233735" y="1835968"/>
            <a:ext cx="5372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Local Estimates</a:t>
            </a:r>
          </a:p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15k – 25k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01CCE1F-82AF-4EB0-8FF5-DE20449388EF}"/>
              </a:ext>
            </a:extLst>
          </p:cNvPr>
          <p:cNvSpPr txBox="1"/>
          <p:nvPr/>
        </p:nvSpPr>
        <p:spPr>
          <a:xfrm>
            <a:off x="8777049" y="1542045"/>
            <a:ext cx="2938463" cy="150810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NDP</a:t>
            </a:r>
          </a:p>
          <a:p>
            <a:pPr algn="ctr"/>
            <a:r>
              <a:rPr lang="en-US" sz="6000" b="1" dirty="0">
                <a:solidFill>
                  <a:schemeClr val="bg1"/>
                </a:solidFill>
              </a:rPr>
              <a:t>17k</a:t>
            </a:r>
          </a:p>
        </p:txBody>
      </p:sp>
      <p:pic>
        <p:nvPicPr>
          <p:cNvPr id="14" name="Picture 13" descr="A picture containing black&#10;&#10;Description automatically generated">
            <a:extLst>
              <a:ext uri="{FF2B5EF4-FFF2-40B4-BE49-F238E27FC236}">
                <a16:creationId xmlns:a16="http://schemas.microsoft.com/office/drawing/2014/main" xmlns="" id="{B3E04971-2B81-446A-95F3-0D63ED7BD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8" y="5206769"/>
            <a:ext cx="1764841" cy="633864"/>
          </a:xfrm>
          <a:prstGeom prst="rect">
            <a:avLst/>
          </a:prstGeom>
        </p:spPr>
      </p:pic>
      <p:pic>
        <p:nvPicPr>
          <p:cNvPr id="16" name="Picture 15" descr="A picture containing black&#10;&#10;Description automatically generated">
            <a:extLst>
              <a:ext uri="{FF2B5EF4-FFF2-40B4-BE49-F238E27FC236}">
                <a16:creationId xmlns:a16="http://schemas.microsoft.com/office/drawing/2014/main" xmlns="" id="{A566FD81-FEC4-452C-BD54-B501E75768B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581" y="4852476"/>
            <a:ext cx="4372409" cy="1569660"/>
          </a:xfrm>
          <a:prstGeom prst="rect">
            <a:avLst/>
          </a:prstGeom>
        </p:spPr>
      </p:pic>
      <p:pic>
        <p:nvPicPr>
          <p:cNvPr id="17" name="Picture 16" descr="A picture containing black&#10;&#10;Description automatically generated">
            <a:extLst>
              <a:ext uri="{FF2B5EF4-FFF2-40B4-BE49-F238E27FC236}">
                <a16:creationId xmlns:a16="http://schemas.microsoft.com/office/drawing/2014/main" xmlns="" id="{05D86840-CF91-4B09-9A94-1AAE909DC9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35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501" y="5067096"/>
            <a:ext cx="2862044" cy="9780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537DAB8-F3C8-42E5-9B68-AADA125C7876}"/>
              </a:ext>
            </a:extLst>
          </p:cNvPr>
          <p:cNvSpPr txBox="1"/>
          <p:nvPr/>
        </p:nvSpPr>
        <p:spPr>
          <a:xfrm>
            <a:off x="471490" y="3958614"/>
            <a:ext cx="2581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NA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3C93B20-6BF9-44E4-A5A1-9EC43877EDC1}"/>
              </a:ext>
            </a:extLst>
          </p:cNvPr>
          <p:cNvSpPr txBox="1"/>
          <p:nvPr/>
        </p:nvSpPr>
        <p:spPr>
          <a:xfrm>
            <a:off x="3251083" y="3958030"/>
            <a:ext cx="5372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70k – 80k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6DFE898-66C5-4CB5-85AA-874D54B3332A}"/>
              </a:ext>
            </a:extLst>
          </p:cNvPr>
          <p:cNvSpPr txBox="1"/>
          <p:nvPr/>
        </p:nvSpPr>
        <p:spPr>
          <a:xfrm>
            <a:off x="8821501" y="3957447"/>
            <a:ext cx="2938463" cy="101566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49k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12B1DB1-D83B-4B62-956A-A097E4AAC4CB}"/>
              </a:ext>
            </a:extLst>
          </p:cNvPr>
          <p:cNvSpPr txBox="1"/>
          <p:nvPr/>
        </p:nvSpPr>
        <p:spPr>
          <a:xfrm>
            <a:off x="290518" y="1242191"/>
            <a:ext cx="4738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Permanent Population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FC5E252-F342-4DCC-84CB-2DCFC1B0DDFE}"/>
              </a:ext>
            </a:extLst>
          </p:cNvPr>
          <p:cNvSpPr txBox="1"/>
          <p:nvPr/>
        </p:nvSpPr>
        <p:spPr>
          <a:xfrm>
            <a:off x="330407" y="3352324"/>
            <a:ext cx="4182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Seasonal Population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8656C17-7242-4E6A-9107-707A1ADD0839}"/>
              </a:ext>
            </a:extLst>
          </p:cNvPr>
          <p:cNvSpPr txBox="1"/>
          <p:nvPr/>
        </p:nvSpPr>
        <p:spPr>
          <a:xfrm>
            <a:off x="565726" y="5339035"/>
            <a:ext cx="244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Too Small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EE32F0A-1CB4-4CB7-BCEE-9F5CDA18D81F}"/>
              </a:ext>
            </a:extLst>
          </p:cNvPr>
          <p:cNvSpPr txBox="1"/>
          <p:nvPr/>
        </p:nvSpPr>
        <p:spPr>
          <a:xfrm>
            <a:off x="4648822" y="5198178"/>
            <a:ext cx="2441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Too Big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79BA85F-4A3A-4B7F-853C-D8E6E67C53A2}"/>
              </a:ext>
            </a:extLst>
          </p:cNvPr>
          <p:cNvSpPr txBox="1"/>
          <p:nvPr/>
        </p:nvSpPr>
        <p:spPr>
          <a:xfrm>
            <a:off x="9038012" y="5255068"/>
            <a:ext cx="2441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Just Right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9DC4C39-C046-4AD4-B735-28E43505ED7F}"/>
              </a:ext>
            </a:extLst>
          </p:cNvPr>
          <p:cNvSpPr/>
          <p:nvPr/>
        </p:nvSpPr>
        <p:spPr>
          <a:xfrm>
            <a:off x="161925" y="1304925"/>
            <a:ext cx="62835" cy="1680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5F01A57-37EA-42E9-BCAD-02BDC03EAC75}"/>
              </a:ext>
            </a:extLst>
          </p:cNvPr>
          <p:cNvSpPr/>
          <p:nvPr/>
        </p:nvSpPr>
        <p:spPr>
          <a:xfrm>
            <a:off x="179634" y="3386362"/>
            <a:ext cx="62835" cy="1680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47C7A90B-C0A9-4E27-BB28-078F84856BE8}"/>
              </a:ext>
            </a:extLst>
          </p:cNvPr>
          <p:cNvSpPr/>
          <p:nvPr/>
        </p:nvSpPr>
        <p:spPr>
          <a:xfrm>
            <a:off x="8501985" y="1304925"/>
            <a:ext cx="3399497" cy="5117211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1F8CD26-BBEB-4490-A4FA-2A332BB529E6}"/>
              </a:ext>
            </a:extLst>
          </p:cNvPr>
          <p:cNvCxnSpPr/>
          <p:nvPr/>
        </p:nvCxnSpPr>
        <p:spPr>
          <a:xfrm>
            <a:off x="179634" y="3386362"/>
            <a:ext cx="77762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7CC36A71-A041-49F3-A0E9-F9F09A12FD09}"/>
              </a:ext>
            </a:extLst>
          </p:cNvPr>
          <p:cNvCxnSpPr/>
          <p:nvPr/>
        </p:nvCxnSpPr>
        <p:spPr>
          <a:xfrm>
            <a:off x="161925" y="1304925"/>
            <a:ext cx="777624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95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383458" y="68447"/>
            <a:ext cx="11444748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 on Policy Areas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7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04E69EE-C4B2-483E-A6BB-D86F9AECBF66}"/>
              </a:ext>
            </a:extLst>
          </p:cNvPr>
          <p:cNvSpPr txBox="1"/>
          <p:nvPr/>
        </p:nvSpPr>
        <p:spPr>
          <a:xfrm>
            <a:off x="9523268" y="1277887"/>
            <a:ext cx="2198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Municipal Finance</a:t>
            </a:r>
          </a:p>
        </p:txBody>
      </p:sp>
    </p:spTree>
    <p:extLst>
      <p:ext uri="{BB962C8B-B14F-4D97-AF65-F5344CB8AC3E}">
        <p14:creationId xmlns:p14="http://schemas.microsoft.com/office/powerpoint/2010/main" val="423096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AA6D9AD-9549-4866-936F-51B9DC26C51C}"/>
              </a:ext>
            </a:extLst>
          </p:cNvPr>
          <p:cNvSpPr txBox="1"/>
          <p:nvPr/>
        </p:nvSpPr>
        <p:spPr>
          <a:xfrm>
            <a:off x="5302827" y="6012967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Business</a:t>
            </a:r>
          </a:p>
        </p:txBody>
      </p:sp>
    </p:spTree>
    <p:extLst>
      <p:ext uri="{BB962C8B-B14F-4D97-AF65-F5344CB8AC3E}">
        <p14:creationId xmlns:p14="http://schemas.microsoft.com/office/powerpoint/2010/main" val="138601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EA54A2A-B90F-41BD-BC3A-CD1DF4496338}"/>
              </a:ext>
            </a:extLst>
          </p:cNvPr>
          <p:cNvSpPr txBox="1"/>
          <p:nvPr/>
        </p:nvSpPr>
        <p:spPr>
          <a:xfrm>
            <a:off x="664866" y="5442894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Climate Change</a:t>
            </a:r>
          </a:p>
        </p:txBody>
      </p:sp>
    </p:spTree>
    <p:extLst>
      <p:ext uri="{BB962C8B-B14F-4D97-AF65-F5344CB8AC3E}">
        <p14:creationId xmlns:p14="http://schemas.microsoft.com/office/powerpoint/2010/main" val="30544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E9FA6097-5449-4C7A-ACCC-A8DEFDC578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916479"/>
          </a:xfrm>
          <a:prstGeom prst="rect">
            <a:avLst/>
          </a:prstGeom>
        </p:spPr>
      </p:pic>
      <p:sp>
        <p:nvSpPr>
          <p:cNvPr id="151" name="Shape 151"/>
          <p:cNvSpPr txBox="1"/>
          <p:nvPr/>
        </p:nvSpPr>
        <p:spPr>
          <a:xfrm>
            <a:off x="2401832" y="68447"/>
            <a:ext cx="7388335" cy="176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Wide Impact</a:t>
            </a:r>
            <a:endParaRPr sz="7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323A43CF-9302-4FA3-9153-03DD45168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199" y="1125281"/>
            <a:ext cx="7721600" cy="5791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6784600-2A3B-4980-95FA-0C55602DD33D}"/>
              </a:ext>
            </a:extLst>
          </p:cNvPr>
          <p:cNvSpPr txBox="1"/>
          <p:nvPr/>
        </p:nvSpPr>
        <p:spPr>
          <a:xfrm>
            <a:off x="1043707" y="1532176"/>
            <a:ext cx="3288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Healthcare</a:t>
            </a:r>
          </a:p>
        </p:txBody>
      </p:sp>
    </p:spTree>
    <p:extLst>
      <p:ext uri="{BB962C8B-B14F-4D97-AF65-F5344CB8AC3E}">
        <p14:creationId xmlns:p14="http://schemas.microsoft.com/office/powerpoint/2010/main" val="101697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7DF810-FFF5-486B-B156-08C8EB2A7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97" y="1051192"/>
            <a:ext cx="10454805" cy="475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936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0321E715-7BBF-4B55-AC29-20BFD7C4DB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64" b="7457"/>
          <a:stretch/>
        </p:blipFill>
        <p:spPr>
          <a:xfrm>
            <a:off x="949401" y="658664"/>
            <a:ext cx="10470683" cy="5540672"/>
          </a:xfrm>
          <a:prstGeom prst="rect">
            <a:avLst/>
          </a:prstGeom>
        </p:spPr>
      </p:pic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45579" y="5602821"/>
            <a:ext cx="10597020" cy="14875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33866" indent="0">
              <a:buNone/>
            </a:pPr>
            <a:r>
              <a:rPr lang="en-US" sz="3200" b="1" dirty="0">
                <a:latin typeface="Helvetica Neue Light"/>
                <a:ea typeface="Helvetica Neue" charset="0"/>
                <a:cs typeface="Helvetica Neue" charset="0"/>
              </a:rPr>
              <a:t>20 Foreign Languages	      40 Programming Languages</a:t>
            </a:r>
            <a:endParaRPr lang="en-US" sz="3600" b="1" dirty="0">
              <a:latin typeface="Helvetica Neue Light"/>
              <a:cs typeface="Arial"/>
              <a:sym typeface="Arial"/>
            </a:endParaRPr>
          </a:p>
        </p:txBody>
      </p:sp>
      <p:sp>
        <p:nvSpPr>
          <p:cNvPr id="2" name="Rectángulo 1"/>
          <p:cNvSpPr>
            <a:spLocks noChangeAspect="1"/>
          </p:cNvSpPr>
          <p:nvPr/>
        </p:nvSpPr>
        <p:spPr>
          <a:xfrm>
            <a:off x="810016" y="511418"/>
            <a:ext cx="19555641" cy="1152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Data Team</a:t>
            </a:r>
          </a:p>
        </p:txBody>
      </p:sp>
    </p:spTree>
    <p:extLst>
      <p:ext uri="{BB962C8B-B14F-4D97-AF65-F5344CB8AC3E}">
        <p14:creationId xmlns:p14="http://schemas.microsoft.com/office/powerpoint/2010/main" val="360602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425" y="1114425"/>
            <a:ext cx="10591799" cy="5076825"/>
          </a:xfrm>
        </p:spPr>
        <p:txBody>
          <a:bodyPr>
            <a:normAutofit/>
          </a:bodyPr>
          <a:lstStyle/>
          <a:p>
            <a:pPr marL="0" indent="0">
              <a:lnSpc>
                <a:spcPts val="6000"/>
              </a:lnSpc>
              <a:spcBef>
                <a:spcPts val="1200"/>
              </a:spcBef>
              <a:spcAft>
                <a:spcPts val="1800"/>
              </a:spcAft>
              <a:buNone/>
            </a:pPr>
            <a:r>
              <a:rPr lang="en-US" sz="4400" dirty="0"/>
              <a:t>Some communities are forming what I call “complex adaptive coalitions” and are thriving from the bottom up.</a:t>
            </a:r>
          </a:p>
          <a:p>
            <a:pPr marL="0" indent="0">
              <a:lnSpc>
                <a:spcPts val="6000"/>
              </a:lnSpc>
              <a:spcBef>
                <a:spcPts val="1200"/>
              </a:spcBef>
              <a:buNone/>
            </a:pPr>
            <a:r>
              <a:rPr lang="en-US" sz="4400" dirty="0"/>
              <a:t>And others that can’t build such adaptive coalitions are rapidly deteriorating.</a:t>
            </a:r>
          </a:p>
          <a:p>
            <a:pPr marL="0" indent="0" algn="r">
              <a:buNone/>
            </a:pPr>
            <a:r>
              <a:rPr lang="en-US" i="1" dirty="0"/>
              <a:t>Thomas Friedman</a:t>
            </a:r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72041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6">
            <a:extLst>
              <a:ext uri="{FF2B5EF4-FFF2-40B4-BE49-F238E27FC236}">
                <a16:creationId xmlns:a16="http://schemas.microsoft.com/office/drawing/2014/main" xmlns="" id="{55963E58-71B5-4508-AE86-21A7008B1491}"/>
              </a:ext>
            </a:extLst>
          </p:cNvPr>
          <p:cNvSpPr txBox="1">
            <a:spLocks/>
          </p:cNvSpPr>
          <p:nvPr/>
        </p:nvSpPr>
        <p:spPr>
          <a:xfrm>
            <a:off x="2686050" y="1690688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Identify a Pressing Question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8BD36D1-B789-4F7B-A04B-3475FAA1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The Process</a:t>
            </a:r>
          </a:p>
        </p:txBody>
      </p:sp>
      <p:sp>
        <p:nvSpPr>
          <p:cNvPr id="6" name="Shape 116">
            <a:extLst>
              <a:ext uri="{FF2B5EF4-FFF2-40B4-BE49-F238E27FC236}">
                <a16:creationId xmlns:a16="http://schemas.microsoft.com/office/drawing/2014/main" xmlns="" id="{B9931801-5941-43F4-BF8E-C5FBB9E48FEB}"/>
              </a:ext>
            </a:extLst>
          </p:cNvPr>
          <p:cNvSpPr txBox="1">
            <a:spLocks/>
          </p:cNvSpPr>
          <p:nvPr/>
        </p:nvSpPr>
        <p:spPr>
          <a:xfrm>
            <a:off x="2686050" y="3022452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Aggregate Data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7" name="Shape 116">
            <a:extLst>
              <a:ext uri="{FF2B5EF4-FFF2-40B4-BE49-F238E27FC236}">
                <a16:creationId xmlns:a16="http://schemas.microsoft.com/office/drawing/2014/main" xmlns="" id="{B1260828-E36A-4DFC-A83A-41FCB8F96EC2}"/>
              </a:ext>
            </a:extLst>
          </p:cNvPr>
          <p:cNvSpPr txBox="1">
            <a:spLocks/>
          </p:cNvSpPr>
          <p:nvPr/>
        </p:nvSpPr>
        <p:spPr>
          <a:xfrm>
            <a:off x="2686050" y="3688334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Develop Insights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8" name="Shape 116">
            <a:extLst>
              <a:ext uri="{FF2B5EF4-FFF2-40B4-BE49-F238E27FC236}">
                <a16:creationId xmlns:a16="http://schemas.microsoft.com/office/drawing/2014/main" xmlns="" id="{EF0DE22F-6111-4EDA-9985-25BFC352528A}"/>
              </a:ext>
            </a:extLst>
          </p:cNvPr>
          <p:cNvSpPr txBox="1">
            <a:spLocks/>
          </p:cNvSpPr>
          <p:nvPr/>
        </p:nvSpPr>
        <p:spPr>
          <a:xfrm>
            <a:off x="2686050" y="4354216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Create Compelling Visualizations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9" name="Shape 116">
            <a:extLst>
              <a:ext uri="{FF2B5EF4-FFF2-40B4-BE49-F238E27FC236}">
                <a16:creationId xmlns:a16="http://schemas.microsoft.com/office/drawing/2014/main" xmlns="" id="{B7E46B37-079F-4DB5-AC69-F1947128E823}"/>
              </a:ext>
            </a:extLst>
          </p:cNvPr>
          <p:cNvSpPr txBox="1">
            <a:spLocks/>
          </p:cNvSpPr>
          <p:nvPr/>
        </p:nvSpPr>
        <p:spPr>
          <a:xfrm>
            <a:off x="2686050" y="5020098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Persist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10" name="Shape 116">
            <a:extLst>
              <a:ext uri="{FF2B5EF4-FFF2-40B4-BE49-F238E27FC236}">
                <a16:creationId xmlns:a16="http://schemas.microsoft.com/office/drawing/2014/main" xmlns="" id="{3D6621E3-598C-4C28-A2BC-D722180AC11F}"/>
              </a:ext>
            </a:extLst>
          </p:cNvPr>
          <p:cNvSpPr txBox="1">
            <a:spLocks/>
          </p:cNvSpPr>
          <p:nvPr/>
        </p:nvSpPr>
        <p:spPr>
          <a:xfrm>
            <a:off x="2686050" y="2356570"/>
            <a:ext cx="7581900" cy="674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3733" dirty="0">
                <a:latin typeface="Helvetica Neue Light"/>
                <a:sym typeface="Arial"/>
              </a:rPr>
              <a:t>Develop a Methodology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387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236620" y="2242753"/>
            <a:ext cx="7137733" cy="332923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b="1" dirty="0">
                <a:latin typeface="Helvetica Neue Light"/>
                <a:sym typeface="Arial"/>
              </a:rPr>
              <a:t>Cost of Living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Tourism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2020 Census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latin typeface="Helvetica Neue Light"/>
                <a:sym typeface="Arial"/>
              </a:rPr>
              <a:t>Healthcare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b="1" dirty="0">
                <a:latin typeface="Helvetica Neue Light"/>
                <a:sym typeface="Arial"/>
              </a:rPr>
              <a:t>Affordable Housing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latin typeface="Helvetica Neue Light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67975" y="684043"/>
            <a:ext cx="99518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67"/>
              </a:spcBef>
              <a:buClr>
                <a:srgbClr val="FFFFFF"/>
              </a:buClr>
              <a:buSzPts val="4000"/>
            </a:pPr>
            <a:r>
              <a:rPr lang="en-US" sz="4400" dirty="0">
                <a:latin typeface="+mj-lt"/>
                <a:ea typeface="+mj-ea"/>
                <a:cs typeface="+mj-cs"/>
              </a:rPr>
              <a:t>Current Pressing Questions</a:t>
            </a:r>
          </a:p>
        </p:txBody>
      </p:sp>
      <p:sp>
        <p:nvSpPr>
          <p:cNvPr id="5" name="Shape 116">
            <a:extLst>
              <a:ext uri="{FF2B5EF4-FFF2-40B4-BE49-F238E27FC236}">
                <a16:creationId xmlns:a16="http://schemas.microsoft.com/office/drawing/2014/main" xmlns="" id="{E63F9E35-CCD8-4B3D-B6C1-FFFD21EF71C4}"/>
              </a:ext>
            </a:extLst>
          </p:cNvPr>
          <p:cNvSpPr txBox="1">
            <a:spLocks/>
          </p:cNvSpPr>
          <p:nvPr/>
        </p:nvSpPr>
        <p:spPr>
          <a:xfrm>
            <a:off x="6096000" y="2242753"/>
            <a:ext cx="5799908" cy="3329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Government Finance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Traffic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Education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Behavioral Health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r>
              <a:rPr lang="en-US" sz="3733" b="1" dirty="0">
                <a:solidFill>
                  <a:schemeClr val="tx1"/>
                </a:solidFill>
                <a:latin typeface="Helvetica Neue Light"/>
                <a:ea typeface="Helvetica Neue" charset="0"/>
                <a:cs typeface="Helvetica Neue" charset="0"/>
                <a:sym typeface="Arial"/>
              </a:rPr>
              <a:t>Qualitative Survey Panel</a:t>
            </a: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tx1"/>
              </a:solidFill>
              <a:latin typeface="Helvetica Neue Light"/>
              <a:ea typeface="Helvetica Neue" charset="0"/>
              <a:cs typeface="Helvetica Neue" charset="0"/>
              <a:sym typeface="Arial"/>
            </a:endParaRPr>
          </a:p>
          <a:p>
            <a:pPr marL="0" indent="0">
              <a:spcBef>
                <a:spcPts val="0"/>
              </a:spcBef>
              <a:buClr>
                <a:srgbClr val="FFFFFF"/>
              </a:buClr>
              <a:buSzPct val="100000"/>
              <a:buNone/>
            </a:pPr>
            <a:endParaRPr lang="en-US" sz="3733" dirty="0">
              <a:solidFill>
                <a:schemeClr val="tx1"/>
              </a:solidFill>
              <a:latin typeface="Helvetica Neue Light"/>
              <a:ea typeface="Helvetica Neue" charset="0"/>
              <a:cs typeface="Helvetica Neue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206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5118172-1F3D-4BD7-AB7D-A92C15D48B65}"/>
              </a:ext>
            </a:extLst>
          </p:cNvPr>
          <p:cNvSpPr txBox="1"/>
          <p:nvPr/>
        </p:nvSpPr>
        <p:spPr>
          <a:xfrm>
            <a:off x="6396877" y="3866050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Econ Dev Boards</a:t>
            </a:r>
          </a:p>
        </p:txBody>
      </p:sp>
      <p:pic>
        <p:nvPicPr>
          <p:cNvPr id="13" name="Picture 6" descr="Related image">
            <a:extLst>
              <a:ext uri="{FF2B5EF4-FFF2-40B4-BE49-F238E27FC236}">
                <a16:creationId xmlns:a16="http://schemas.microsoft.com/office/drawing/2014/main" xmlns="" id="{5BEB72D9-9077-4D52-9BFC-D5B8455B5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7" b="-1"/>
          <a:stretch/>
        </p:blipFill>
        <p:spPr bwMode="auto">
          <a:xfrm>
            <a:off x="2219895" y="1866606"/>
            <a:ext cx="2970572" cy="167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mall businesses">
            <a:extLst>
              <a:ext uri="{FF2B5EF4-FFF2-40B4-BE49-F238E27FC236}">
                <a16:creationId xmlns:a16="http://schemas.microsoft.com/office/drawing/2014/main" xmlns="" id="{C17474F1-C8E7-4CA6-963E-74DF8E031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2"/>
          <a:stretch/>
        </p:blipFill>
        <p:spPr bwMode="auto">
          <a:xfrm>
            <a:off x="6087549" y="1855702"/>
            <a:ext cx="2988382" cy="168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FE735BA-FD1F-4EBC-AA11-16B5DB5E5A10}"/>
              </a:ext>
            </a:extLst>
          </p:cNvPr>
          <p:cNvSpPr txBox="1"/>
          <p:nvPr/>
        </p:nvSpPr>
        <p:spPr>
          <a:xfrm>
            <a:off x="6289374" y="1301100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Businesses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6FD115C-4BDF-418B-8C54-69036F34574E}"/>
              </a:ext>
            </a:extLst>
          </p:cNvPr>
          <p:cNvSpPr txBox="1"/>
          <p:nvPr/>
        </p:nvSpPr>
        <p:spPr>
          <a:xfrm>
            <a:off x="2475305" y="1301100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Nonprofits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53111F5-2D5F-4F7F-B85D-FC817E4AD8DA}"/>
              </a:ext>
            </a:extLst>
          </p:cNvPr>
          <p:cNvSpPr txBox="1"/>
          <p:nvPr/>
        </p:nvSpPr>
        <p:spPr>
          <a:xfrm>
            <a:off x="2520318" y="3866050"/>
            <a:ext cx="236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Government</a:t>
            </a:r>
          </a:p>
        </p:txBody>
      </p:sp>
      <p:pic>
        <p:nvPicPr>
          <p:cNvPr id="1026" name="Picture 2" descr="Image result for economic development boards">
            <a:extLst>
              <a:ext uri="{FF2B5EF4-FFF2-40B4-BE49-F238E27FC236}">
                <a16:creationId xmlns:a16="http://schemas.microsoft.com/office/drawing/2014/main" xmlns="" id="{BB34EB49-7EBA-4E79-B214-169F5A1E0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45" y="4422966"/>
            <a:ext cx="2970572" cy="195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mage result for government">
            <a:extLst>
              <a:ext uri="{FF2B5EF4-FFF2-40B4-BE49-F238E27FC236}">
                <a16:creationId xmlns:a16="http://schemas.microsoft.com/office/drawing/2014/main" xmlns="" id="{4B5C31E6-4910-4005-9B04-6ED0E5A5E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81" y="4425709"/>
            <a:ext cx="2940686" cy="195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9E32309-9802-4151-983E-334CF5D5015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Anchor Institutions Leverage Analytics</a:t>
            </a:r>
          </a:p>
        </p:txBody>
      </p:sp>
    </p:spTree>
    <p:extLst>
      <p:ext uri="{BB962C8B-B14F-4D97-AF65-F5344CB8AC3E}">
        <p14:creationId xmlns:p14="http://schemas.microsoft.com/office/powerpoint/2010/main" val="3989555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6">
            <a:extLst>
              <a:ext uri="{FF2B5EF4-FFF2-40B4-BE49-F238E27FC236}">
                <a16:creationId xmlns:a16="http://schemas.microsoft.com/office/drawing/2014/main" xmlns="" id="{55963E58-71B5-4508-AE86-21A7008B1491}"/>
              </a:ext>
            </a:extLst>
          </p:cNvPr>
          <p:cNvSpPr txBox="1">
            <a:spLocks/>
          </p:cNvSpPr>
          <p:nvPr/>
        </p:nvSpPr>
        <p:spPr>
          <a:xfrm>
            <a:off x="2609850" y="2090738"/>
            <a:ext cx="6686550" cy="12229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6600" dirty="0">
                <a:latin typeface="Helvetica Neue Light"/>
                <a:sym typeface="Arial"/>
              </a:rPr>
              <a:t>4 + 4 + 4 + 4 = 16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88BD36D1-B789-4F7B-A04B-3475FAA1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Simple Math</a:t>
            </a:r>
          </a:p>
        </p:txBody>
      </p:sp>
      <p:sp>
        <p:nvSpPr>
          <p:cNvPr id="11" name="Shape 116">
            <a:extLst>
              <a:ext uri="{FF2B5EF4-FFF2-40B4-BE49-F238E27FC236}">
                <a16:creationId xmlns:a16="http://schemas.microsoft.com/office/drawing/2014/main" xmlns="" id="{F2E2AE28-8BC4-4566-A182-2E432D372131}"/>
              </a:ext>
            </a:extLst>
          </p:cNvPr>
          <p:cNvSpPr txBox="1">
            <a:spLocks/>
          </p:cNvSpPr>
          <p:nvPr/>
        </p:nvSpPr>
        <p:spPr>
          <a:xfrm>
            <a:off x="2678360" y="3313650"/>
            <a:ext cx="6686550" cy="24965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60933" rIns="121900" bIns="60933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endParaRPr lang="en-US" sz="2400" dirty="0">
              <a:latin typeface="Helvetica Neue Light"/>
              <a:sym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None/>
            </a:pPr>
            <a:r>
              <a:rPr lang="en-US" sz="9600" b="1" dirty="0">
                <a:solidFill>
                  <a:schemeClr val="accent1">
                    <a:lumMod val="75000"/>
                  </a:schemeClr>
                </a:solidFill>
                <a:latin typeface="Helvetica Neue Light"/>
                <a:sym typeface="Arial"/>
              </a:rPr>
              <a:t>16</a:t>
            </a:r>
            <a:r>
              <a:rPr lang="en-US" sz="9600" b="1" baseline="40000" dirty="0">
                <a:solidFill>
                  <a:schemeClr val="accent1">
                    <a:lumMod val="75000"/>
                  </a:schemeClr>
                </a:solidFill>
                <a:latin typeface="Helvetica Neue Light"/>
                <a:sym typeface="Arial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92842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600" y="3124975"/>
            <a:ext cx="1136080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Understanding Workers’ </a:t>
            </a:r>
            <a:br>
              <a:rPr lang="en-US" dirty="0"/>
            </a:br>
            <a:r>
              <a:rPr lang="en-US" dirty="0"/>
              <a:t>Home Location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5A0F9F-839F-410C-92A5-C5E1A7A41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12" y="664082"/>
            <a:ext cx="8690576" cy="163144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/>
              <a:t>Worker Housing</a:t>
            </a:r>
            <a:endParaRPr/>
          </a:p>
        </p:txBody>
      </p:sp>
      <p:pic>
        <p:nvPicPr>
          <p:cNvPr id="60" name="Google Shape;60;p14"/>
          <p:cNvPicPr preferRelativeResize="0"/>
          <p:nvPr/>
        </p:nvPicPr>
        <p:blipFill rotWithShape="1">
          <a:blip r:embed="rId3">
            <a:alphaModFix/>
          </a:blip>
          <a:srcRect l="26437" t="9077" r="19063" b="6003"/>
          <a:stretch/>
        </p:blipFill>
        <p:spPr>
          <a:xfrm>
            <a:off x="415600" y="1517700"/>
            <a:ext cx="5598899" cy="490776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>
            <a:spLocks noGrp="1"/>
          </p:cNvSpPr>
          <p:nvPr>
            <p:ph type="body" idx="2"/>
          </p:nvPr>
        </p:nvSpPr>
        <p:spPr>
          <a:xfrm>
            <a:off x="6317833" y="4326933"/>
            <a:ext cx="5458400" cy="209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sz="1600" dirty="0"/>
              <a:t>We can geofence New Mexico government buildings (</a:t>
            </a:r>
            <a:r>
              <a:rPr lang="en-US" sz="1600" dirty="0"/>
              <a:t>General Services, DOT, Department of Health) </a:t>
            </a:r>
            <a:r>
              <a:rPr lang="en" sz="1600" dirty="0"/>
              <a:t>and determine the home locations of workers who frequent these offices. </a:t>
            </a:r>
            <a:endParaRPr sz="1600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en" sz="1600" dirty="0"/>
              <a:t>Although most workers live in and around Santa Fe, some commute from other nearby communities. </a:t>
            </a:r>
            <a:endParaRPr sz="1600" dirty="0"/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l="33147" t="29662" r="34868" b="36399"/>
          <a:stretch/>
        </p:blipFill>
        <p:spPr>
          <a:xfrm>
            <a:off x="6416901" y="1517700"/>
            <a:ext cx="4436999" cy="26484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6804434" y="1754701"/>
            <a:ext cx="2169900" cy="1670281"/>
          </a:xfrm>
          <a:custGeom>
            <a:avLst/>
            <a:gdLst/>
            <a:ahLst/>
            <a:cxnLst/>
            <a:rect l="l" t="t" r="r" b="b"/>
            <a:pathLst>
              <a:path w="65097" h="50229" extrusionOk="0">
                <a:moveTo>
                  <a:pt x="0" y="37772"/>
                </a:moveTo>
                <a:lnTo>
                  <a:pt x="45407" y="0"/>
                </a:lnTo>
                <a:lnTo>
                  <a:pt x="65097" y="5223"/>
                </a:lnTo>
                <a:lnTo>
                  <a:pt x="38978" y="50229"/>
                </a:lnTo>
                <a:close/>
              </a:path>
            </a:pathLst>
          </a:cu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sp>
      <p:sp>
        <p:nvSpPr>
          <p:cNvPr id="64" name="Google Shape;64;p14"/>
          <p:cNvSpPr/>
          <p:nvPr/>
        </p:nvSpPr>
        <p:spPr>
          <a:xfrm>
            <a:off x="8425167" y="1969000"/>
            <a:ext cx="1942200" cy="1942200"/>
          </a:xfrm>
          <a:custGeom>
            <a:avLst/>
            <a:gdLst/>
            <a:ahLst/>
            <a:cxnLst/>
            <a:rect l="l" t="t" r="r" b="b"/>
            <a:pathLst>
              <a:path w="58266" h="58266" extrusionOk="0">
                <a:moveTo>
                  <a:pt x="23708" y="0"/>
                </a:moveTo>
                <a:lnTo>
                  <a:pt x="58266" y="7635"/>
                </a:lnTo>
                <a:lnTo>
                  <a:pt x="37772" y="58266"/>
                </a:lnTo>
                <a:lnTo>
                  <a:pt x="0" y="47417"/>
                </a:lnTo>
                <a:close/>
              </a:path>
            </a:pathLst>
          </a:custGeom>
          <a:noFill/>
          <a:ln w="1905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/>
              <a:t>Worker Housing</a:t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l="26437" t="9077" r="19063" b="6003"/>
          <a:stretch/>
        </p:blipFill>
        <p:spPr>
          <a:xfrm>
            <a:off x="415600" y="1517700"/>
            <a:ext cx="5598899" cy="490776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>
            <a:spLocks noGrp="1"/>
          </p:cNvSpPr>
          <p:nvPr>
            <p:ph type="body" idx="2"/>
          </p:nvPr>
        </p:nvSpPr>
        <p:spPr>
          <a:xfrm>
            <a:off x="6470651" y="4553233"/>
            <a:ext cx="5042000" cy="159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r>
              <a:rPr lang="en" sz="1600"/>
              <a:t>These demographic statistics represent only the neighborhoods corresponding to workers. The workers who live in Santa Fe live in neighborhoods with the highest housing values and the oldest population.</a:t>
            </a:r>
            <a:endParaRPr sz="1600"/>
          </a:p>
        </p:txBody>
      </p:sp>
      <p:graphicFrame>
        <p:nvGraphicFramePr>
          <p:cNvPr id="72" name="Google Shape;72;p15"/>
          <p:cNvGraphicFramePr/>
          <p:nvPr/>
        </p:nvGraphicFramePr>
        <p:xfrm>
          <a:off x="6470700" y="1517700"/>
          <a:ext cx="5041900" cy="240995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812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Place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Median Income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Median Housing Value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Median Age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Percent Worker Trips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Albuquerque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$55,304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$210,575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40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8.3%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Los Alamos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$112,475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$281,505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44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1.7%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Española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$34,763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$155,150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40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2.8%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Las Vegas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$30,211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$121,707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40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0.8%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Los Lunas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$43,631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$127,131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39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8.3%</a:t>
                      </a:r>
                      <a:endParaRPr sz="13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/>
                        <a:t>Santa Fe</a:t>
                      </a:r>
                      <a:endParaRPr sz="1300" b="1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/>
                        <a:t>$57,879</a:t>
                      </a:r>
                      <a:endParaRPr sz="1300" b="1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/>
                        <a:t>$307,657</a:t>
                      </a:r>
                      <a:endParaRPr sz="1300" b="1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/>
                        <a:t>45</a:t>
                      </a:r>
                      <a:endParaRPr sz="1300" b="1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/>
                        <a:t>50.0%</a:t>
                      </a:r>
                      <a:endParaRPr sz="1300" b="1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3" name="Google Shape;73;p15"/>
          <p:cNvSpPr txBox="1"/>
          <p:nvPr/>
        </p:nvSpPr>
        <p:spPr>
          <a:xfrm>
            <a:off x="6470651" y="3930700"/>
            <a:ext cx="5042000" cy="4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067"/>
              <a:t>Sources: StreetLight Data, US Census Bureau ACS 2017</a:t>
            </a:r>
            <a:endParaRPr sz="1067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/>
              <a:t>Worker Housing</a:t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 l="22896" t="9076" r="24900" b="5211"/>
          <a:stretch/>
        </p:blipFill>
        <p:spPr>
          <a:xfrm>
            <a:off x="415600" y="1356967"/>
            <a:ext cx="5448992" cy="503223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>
            <a:spLocks noGrp="1"/>
          </p:cNvSpPr>
          <p:nvPr>
            <p:ph type="body" idx="2"/>
          </p:nvPr>
        </p:nvSpPr>
        <p:spPr>
          <a:xfrm>
            <a:off x="6430900" y="4400300"/>
            <a:ext cx="5333200" cy="1732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sz="1467"/>
              <a:t>The highest concentration of workers live in the southeast part of Albuquerque. These worker origin neighborhoods have lower housing values, lower median income and a younger population. </a:t>
            </a:r>
            <a:endParaRPr sz="1467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en" sz="1467"/>
              <a:t>The median income of New Mexico is $46,718 according to the most recent Census estimate, making southeast Albuquerque lower than the state average. </a:t>
            </a:r>
            <a:endParaRPr sz="1467"/>
          </a:p>
        </p:txBody>
      </p:sp>
      <p:graphicFrame>
        <p:nvGraphicFramePr>
          <p:cNvPr id="81" name="Google Shape;81;p16"/>
          <p:cNvGraphicFramePr/>
          <p:nvPr/>
        </p:nvGraphicFramePr>
        <p:xfrm>
          <a:off x="6443200" y="1356967"/>
          <a:ext cx="5308600" cy="2571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41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3756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</a:rPr>
                        <a:t>Place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</a:rPr>
                        <a:t>Median Income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</a:rPr>
                        <a:t>Median Housing Value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</a:rPr>
                        <a:t>Median Age</a:t>
                      </a: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3D85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2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Southeast Albuquerque</a:t>
                      </a:r>
                      <a:endParaRPr sz="1600"/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$43,941</a:t>
                      </a:r>
                      <a:endParaRPr sz="1600"/>
                    </a:p>
                  </a:txBody>
                  <a:tcPr marL="38100" marR="381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$201,806</a:t>
                      </a:r>
                      <a:endParaRPr sz="1600"/>
                    </a:p>
                  </a:txBody>
                  <a:tcPr marL="38100" marR="38100" marT="25400" marB="254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39</a:t>
                      </a:r>
                      <a:endParaRPr sz="1600"/>
                    </a:p>
                  </a:txBody>
                  <a:tcPr marL="38100" marR="38100" marT="25400" marB="2540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2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Remainder of Albuquerque </a:t>
                      </a:r>
                      <a:endParaRPr sz="1600"/>
                    </a:p>
                  </a:txBody>
                  <a:tcPr marL="38100" marR="38100" marT="25400" marB="25400" anchor="b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$58,499</a:t>
                      </a:r>
                      <a:endParaRPr sz="1600"/>
                    </a:p>
                  </a:txBody>
                  <a:tcPr marL="38100" marR="38100" marT="25400" marB="254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$212,848</a:t>
                      </a:r>
                      <a:endParaRPr sz="1600"/>
                    </a:p>
                  </a:txBody>
                  <a:tcPr marL="38100" marR="38100" marT="25400" marB="25400" anchor="ctr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40</a:t>
                      </a:r>
                      <a:endParaRPr sz="1600"/>
                    </a:p>
                  </a:txBody>
                  <a:tcPr marL="38100" marR="38100" marT="25400" marB="25400" anchor="ctr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8233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Santa Fe</a:t>
                      </a:r>
                      <a:endParaRPr sz="1600"/>
                    </a:p>
                  </a:txBody>
                  <a:tcPr marL="38100" marR="38100" marT="25400" marB="25400" anchor="b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$57,879</a:t>
                      </a:r>
                      <a:endParaRPr sz="1600"/>
                    </a:p>
                  </a:txBody>
                  <a:tcPr marL="38100" marR="38100" marT="25400" marB="25400" anchor="b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$307,657</a:t>
                      </a:r>
                      <a:endParaRPr sz="1600"/>
                    </a:p>
                  </a:txBody>
                  <a:tcPr marL="38100" marR="38100" marT="25400" marB="25400" anchor="b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45</a:t>
                      </a:r>
                      <a:endParaRPr sz="1600"/>
                    </a:p>
                  </a:txBody>
                  <a:tcPr marL="38100" marR="38100" marT="25400" marB="25400" anchor="b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2" name="Google Shape;82;p16"/>
          <p:cNvSpPr txBox="1"/>
          <p:nvPr/>
        </p:nvSpPr>
        <p:spPr>
          <a:xfrm>
            <a:off x="6470651" y="3930700"/>
            <a:ext cx="5042000" cy="4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067"/>
              <a:t>Sources: StreetLight Data, US Census Bureau ACS 2017</a:t>
            </a:r>
            <a:endParaRPr sz="1067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599" y="2667775"/>
            <a:ext cx="1136080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Understanding </a:t>
            </a:r>
            <a:br>
              <a:rPr lang="en-US" dirty="0"/>
            </a:br>
            <a:r>
              <a:rPr lang="en-US" dirty="0"/>
              <a:t>Tourists Origins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5A0F9F-839F-410C-92A5-C5E1A7A41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11" y="435482"/>
            <a:ext cx="8690576" cy="1631443"/>
          </a:xfrm>
          <a:prstGeom prst="rect">
            <a:avLst/>
          </a:prstGeom>
        </p:spPr>
      </p:pic>
      <p:pic>
        <p:nvPicPr>
          <p:cNvPr id="4" name="Google Shape;89;p17">
            <a:extLst>
              <a:ext uri="{FF2B5EF4-FFF2-40B4-BE49-F238E27FC236}">
                <a16:creationId xmlns:a16="http://schemas.microsoft.com/office/drawing/2014/main" xmlns="" id="{263DF509-9944-46E1-96A7-71DC68EFA08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6556" y="4535535"/>
            <a:ext cx="9038887" cy="6020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4;p13">
            <a:extLst>
              <a:ext uri="{FF2B5EF4-FFF2-40B4-BE49-F238E27FC236}">
                <a16:creationId xmlns:a16="http://schemas.microsoft.com/office/drawing/2014/main" xmlns="" id="{44BB68CB-0A2C-47C4-BF95-BD8D8A32532F}"/>
              </a:ext>
            </a:extLst>
          </p:cNvPr>
          <p:cNvSpPr txBox="1">
            <a:spLocks/>
          </p:cNvSpPr>
          <p:nvPr/>
        </p:nvSpPr>
        <p:spPr>
          <a:xfrm>
            <a:off x="653725" y="5064555"/>
            <a:ext cx="1136080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pPr>
              <a:lnSpc>
                <a:spcPct val="100000"/>
              </a:lnSpc>
            </a:pPr>
            <a:r>
              <a:rPr lang="en-US" sz="4000" dirty="0"/>
              <a:t>July 2018</a:t>
            </a:r>
          </a:p>
        </p:txBody>
      </p:sp>
    </p:spTree>
    <p:extLst>
      <p:ext uri="{BB962C8B-B14F-4D97-AF65-F5344CB8AC3E}">
        <p14:creationId xmlns:p14="http://schemas.microsoft.com/office/powerpoint/2010/main" val="12940391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Tourism</a:t>
            </a:r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 rotWithShape="1">
          <a:blip r:embed="rId3">
            <a:alphaModFix/>
          </a:blip>
          <a:srcRect l="6387" t="14438" r="11826" b="16643"/>
          <a:stretch/>
        </p:blipFill>
        <p:spPr>
          <a:xfrm>
            <a:off x="366533" y="1292500"/>
            <a:ext cx="11111699" cy="526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119" y="2703905"/>
            <a:ext cx="8282126" cy="3708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Help leaders build</a:t>
            </a:r>
          </a:p>
          <a:p>
            <a:pPr marL="0" indent="0">
              <a:buNone/>
            </a:pPr>
            <a:r>
              <a:rPr lang="en-US" sz="4400" dirty="0"/>
              <a:t>smarter &amp; stronger </a:t>
            </a:r>
          </a:p>
          <a:p>
            <a:pPr marL="0" indent="0">
              <a:buNone/>
            </a:pPr>
            <a:r>
              <a:rPr lang="en-US" sz="4400" dirty="0"/>
              <a:t>communities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2C23C58-B70A-4792-8C0C-14AE169A31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05" y="226049"/>
            <a:ext cx="4047843" cy="18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229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Tourism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t="4871" r="25272" b="6231"/>
          <a:stretch/>
        </p:blipFill>
        <p:spPr>
          <a:xfrm>
            <a:off x="309301" y="1300300"/>
            <a:ext cx="7397497" cy="495003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7" name="Google Shape;97;p18"/>
          <p:cNvGraphicFramePr/>
          <p:nvPr/>
        </p:nvGraphicFramePr>
        <p:xfrm>
          <a:off x="7928667" y="1892300"/>
          <a:ext cx="2514600" cy="306501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49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0764">
                <a:tc gridSpan="2"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>
                          <a:solidFill>
                            <a:srgbClr val="FFFFFF"/>
                          </a:solidFill>
                        </a:rPr>
                        <a:t>Top 10 Visitor Metro Areas</a:t>
                      </a:r>
                      <a:endParaRPr sz="1300" b="1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25400" marB="25400" anchor="b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AA84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Dallas, TX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6.9%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Austin, TX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6.5%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Washington, DC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6.2%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Los Angeles, CA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5.8%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Denver, CO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4.7%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Phoenix, AZ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4.7%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Houston, TX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4.3%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Chicago, IL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3.6%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New York, NY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3.6%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076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Boston, MA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434343"/>
                          </a:solidFill>
                        </a:rPr>
                        <a:t>2.5%</a:t>
                      </a:r>
                      <a:endParaRPr sz="1300">
                        <a:solidFill>
                          <a:srgbClr val="434343"/>
                        </a:solidFill>
                      </a:endParaRPr>
                    </a:p>
                  </a:txBody>
                  <a:tcPr marL="38100" marR="38100" marT="25400" marB="25400" anchor="b"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A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8" name="Google Shape;98;p18"/>
          <p:cNvSpPr txBox="1"/>
          <p:nvPr/>
        </p:nvSpPr>
        <p:spPr>
          <a:xfrm>
            <a:off x="7803300" y="4965700"/>
            <a:ext cx="4282400" cy="18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067"/>
              <a:t>This dashboard shows the top 10 metro areas where Folk Art Market visitors live. The immediate area surrounding Santa Fe was excluded to emphasize people making a significant trip to the market as opposed to a day’s outing. These exclusions include Albuquerque, Espanola, Los Alamos and Taos. The source data comes from location based apps on mobile devices.</a:t>
            </a:r>
            <a:endParaRPr sz="1067"/>
          </a:p>
          <a:p>
            <a:endParaRPr sz="1067"/>
          </a:p>
          <a:p>
            <a:r>
              <a:rPr lang="en" sz="800"/>
              <a:t>Published 2/19/2019 by Community Data Platforms</a:t>
            </a:r>
            <a:endParaRPr sz="800"/>
          </a:p>
          <a:p>
            <a:r>
              <a:rPr lang="en" sz="800"/>
              <a:t>Sources: Community Data Platforms, StreetLight Analytics, US Census Bureau</a:t>
            </a:r>
            <a:endParaRPr sz="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Tourism</a:t>
            </a:r>
            <a:endParaRPr/>
          </a:p>
        </p:txBody>
      </p:sp>
      <p:pic>
        <p:nvPicPr>
          <p:cNvPr id="110" name="Google Shape;110;p20"/>
          <p:cNvPicPr preferRelativeResize="0"/>
          <p:nvPr/>
        </p:nvPicPr>
        <p:blipFill rotWithShape="1">
          <a:blip r:embed="rId3">
            <a:alphaModFix/>
          </a:blip>
          <a:srcRect l="6173" t="13869" r="37706" b="26680"/>
          <a:stretch/>
        </p:blipFill>
        <p:spPr>
          <a:xfrm>
            <a:off x="463001" y="1356967"/>
            <a:ext cx="8552633" cy="5095933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0"/>
          <p:cNvSpPr txBox="1"/>
          <p:nvPr/>
        </p:nvSpPr>
        <p:spPr>
          <a:xfrm>
            <a:off x="9201867" y="2646133"/>
            <a:ext cx="2710400" cy="25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Coloradans show up early, with 70% visiting the Market before 2pm.</a:t>
            </a:r>
            <a:endParaRPr sz="2400"/>
          </a:p>
          <a:p>
            <a:endParaRPr sz="2400"/>
          </a:p>
          <a:p>
            <a:r>
              <a:rPr lang="en" sz="2400"/>
              <a:t>They are more likely than average to make it a weekend trip.</a:t>
            </a:r>
            <a:endParaRPr sz="24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Tourism</a:t>
            </a:r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 rotWithShape="1">
          <a:blip r:embed="rId3">
            <a:alphaModFix/>
          </a:blip>
          <a:srcRect l="6280" t="13865" r="37596" b="26496"/>
          <a:stretch/>
        </p:blipFill>
        <p:spPr>
          <a:xfrm>
            <a:off x="415600" y="1314433"/>
            <a:ext cx="8564435" cy="5119168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/>
          <p:nvPr/>
        </p:nvSpPr>
        <p:spPr>
          <a:xfrm>
            <a:off x="9211750" y="1941942"/>
            <a:ext cx="2710400" cy="31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dirty="0"/>
              <a:t>On average, Californians like to show up later in the day, with the majority browsing the Market after 2pm. </a:t>
            </a:r>
            <a:endParaRPr sz="2400" dirty="0"/>
          </a:p>
          <a:p>
            <a:endParaRPr sz="2400" dirty="0"/>
          </a:p>
          <a:p>
            <a:r>
              <a:rPr lang="en" sz="2400" dirty="0"/>
              <a:t>Visitors from California are also much more likely to visit on a weekday.</a:t>
            </a:r>
            <a:endParaRPr sz="2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 result for jackson hole">
            <a:extLst>
              <a:ext uri="{FF2B5EF4-FFF2-40B4-BE49-F238E27FC236}">
                <a16:creationId xmlns:a16="http://schemas.microsoft.com/office/drawing/2014/main" xmlns="" id="{D2816A01-B714-4D1D-A6CE-1FA79CC31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5750074" y="13156"/>
            <a:ext cx="6441924" cy="361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view of a city next to a body of water&#10;&#10;Description generated with very high confidence">
            <a:extLst>
              <a:ext uri="{FF2B5EF4-FFF2-40B4-BE49-F238E27FC236}">
                <a16:creationId xmlns:a16="http://schemas.microsoft.com/office/drawing/2014/main" xmlns="" id="{A299E5A8-A0BD-4865-9670-F6EFF83674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r="8870" b="11650"/>
          <a:stretch/>
        </p:blipFill>
        <p:spPr>
          <a:xfrm>
            <a:off x="0" y="13157"/>
            <a:ext cx="5791196" cy="3415843"/>
          </a:xfrm>
          <a:prstGeom prst="rect">
            <a:avLst/>
          </a:prstGeom>
        </p:spPr>
      </p:pic>
      <p:pic>
        <p:nvPicPr>
          <p:cNvPr id="9" name="Picture 8" descr="A large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xmlns="" id="{7C76C0B0-F87E-4F6D-9E7A-A39438359B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9510"/>
            <a:ext cx="6379538" cy="3588490"/>
          </a:xfrm>
          <a:prstGeom prst="rect">
            <a:avLst/>
          </a:prstGeom>
        </p:spPr>
      </p:pic>
      <p:pic>
        <p:nvPicPr>
          <p:cNvPr id="8" name="Picture 7" descr="A large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xmlns="" id="{B650D943-1009-4E50-B49E-694312DFDE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8" y="3428999"/>
            <a:ext cx="6400801" cy="3429000"/>
          </a:xfrm>
          <a:prstGeom prst="rect">
            <a:avLst/>
          </a:prstGeom>
        </p:spPr>
      </p:pic>
      <p:pic>
        <p:nvPicPr>
          <p:cNvPr id="7" name="Picture 2" descr="Related image">
            <a:extLst>
              <a:ext uri="{FF2B5EF4-FFF2-40B4-BE49-F238E27FC236}">
                <a16:creationId xmlns:a16="http://schemas.microsoft.com/office/drawing/2014/main" xmlns="" id="{C836CB6F-2C10-459E-8FBA-997C744D2D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 bwMode="auto">
          <a:xfrm>
            <a:off x="5791198" y="3269510"/>
            <a:ext cx="6400802" cy="358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533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santa fe nw mexico">
            <a:extLst>
              <a:ext uri="{FF2B5EF4-FFF2-40B4-BE49-F238E27FC236}">
                <a16:creationId xmlns:a16="http://schemas.microsoft.com/office/drawing/2014/main" xmlns="" id="{9276655D-CDFC-4D3E-B2AF-0BFD98DE4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22" r="1974"/>
          <a:stretch/>
        </p:blipFill>
        <p:spPr bwMode="auto">
          <a:xfrm>
            <a:off x="0" y="13157"/>
            <a:ext cx="12192000" cy="693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8708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 result for santa fe nw mexico">
            <a:extLst>
              <a:ext uri="{FF2B5EF4-FFF2-40B4-BE49-F238E27FC236}">
                <a16:creationId xmlns:a16="http://schemas.microsoft.com/office/drawing/2014/main" xmlns="" id="{68EDB50B-F1F9-4156-BC29-DEF96AFA32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2" r="1974"/>
          <a:stretch/>
        </p:blipFill>
        <p:spPr bwMode="auto">
          <a:xfrm>
            <a:off x="0" y="13157"/>
            <a:ext cx="12192000" cy="693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close up of a wheel&#10;&#10;Description automatically generated">
            <a:extLst>
              <a:ext uri="{FF2B5EF4-FFF2-40B4-BE49-F238E27FC236}">
                <a16:creationId xmlns:a16="http://schemas.microsoft.com/office/drawing/2014/main" xmlns="" id="{4247366E-E837-4962-8723-8BE1A292E8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35" y="1547486"/>
            <a:ext cx="6915929" cy="5186947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xmlns="" id="{7B9DBEEE-0D88-4EA5-A4B4-546A84D143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794" y="123567"/>
            <a:ext cx="8891763" cy="166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52A931-3D01-4C9E-84EF-ECC57EE2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4551" y="2111374"/>
            <a:ext cx="9239250" cy="3222625"/>
          </a:xfrm>
        </p:spPr>
        <p:txBody>
          <a:bodyPr>
            <a:normAutofit/>
          </a:bodyPr>
          <a:lstStyle/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Businesses have data analytics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Communities don’t (with consistency)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en-US" sz="4400" dirty="0"/>
              <a:t>It’s a massive problem</a:t>
            </a:r>
          </a:p>
        </p:txBody>
      </p:sp>
    </p:spTree>
    <p:extLst>
      <p:ext uri="{BB962C8B-B14F-4D97-AF65-F5344CB8AC3E}">
        <p14:creationId xmlns:p14="http://schemas.microsoft.com/office/powerpoint/2010/main" val="810413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C90B54-3552-4CFF-AD23-1F533A4B7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874" y="1337801"/>
            <a:ext cx="8646111" cy="4351338"/>
          </a:xfrm>
        </p:spPr>
        <p:txBody>
          <a:bodyPr>
            <a:noAutofit/>
          </a:bodyPr>
          <a:lstStyle/>
          <a:p>
            <a:pPr marL="1543050" indent="-1543050">
              <a:spcBef>
                <a:spcPts val="2400"/>
              </a:spcBef>
              <a:buNone/>
            </a:pPr>
            <a:r>
              <a:rPr lang="en-US" sz="6000" b="1" dirty="0"/>
              <a:t>80%</a:t>
            </a:r>
            <a:r>
              <a:rPr lang="en-US" sz="3600" b="1" dirty="0"/>
              <a:t>	</a:t>
            </a:r>
            <a:r>
              <a:rPr lang="en-US" sz="3600" dirty="0"/>
              <a:t>have analytics</a:t>
            </a:r>
          </a:p>
          <a:p>
            <a:pPr marL="1939925" lvl="3" indent="-396875">
              <a:lnSpc>
                <a:spcPct val="100000"/>
              </a:lnSpc>
              <a:spcBef>
                <a:spcPts val="2400"/>
              </a:spcBef>
            </a:pPr>
            <a:r>
              <a:rPr lang="en-US" sz="3600" dirty="0"/>
              <a:t>Decision making - quality &amp; speed</a:t>
            </a:r>
          </a:p>
          <a:p>
            <a:pPr marL="1939925" lvl="3" indent="-396875">
              <a:lnSpc>
                <a:spcPct val="100000"/>
              </a:lnSpc>
              <a:spcBef>
                <a:spcPts val="2400"/>
              </a:spcBef>
            </a:pPr>
            <a:r>
              <a:rPr lang="en-US" sz="3600" dirty="0"/>
              <a:t>Planning &amp; forecasting</a:t>
            </a:r>
          </a:p>
          <a:p>
            <a:pPr marL="1543050" indent="-1543050">
              <a:lnSpc>
                <a:spcPct val="100000"/>
              </a:lnSpc>
              <a:spcBef>
                <a:spcPts val="1800"/>
              </a:spcBef>
              <a:buNone/>
            </a:pPr>
            <a:r>
              <a:rPr lang="en-US" sz="6000" b="1" dirty="0"/>
              <a:t>80% </a:t>
            </a:r>
            <a:r>
              <a:rPr lang="en-US" sz="3600" b="1" dirty="0"/>
              <a:t>	</a:t>
            </a:r>
            <a:r>
              <a:rPr lang="en-US" sz="3600" dirty="0"/>
              <a:t>of executives believe the ‘have nots’ will be going out of business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7BFCD3B6-CAE8-451D-A701-FA84C5E91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460"/>
            <a:ext cx="10515600" cy="1325563"/>
          </a:xfrm>
        </p:spPr>
        <p:txBody>
          <a:bodyPr/>
          <a:lstStyle/>
          <a:p>
            <a:r>
              <a:rPr lang="en-US" dirty="0"/>
              <a:t>Business Leaders Say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D7CCA7DD-2DE1-45B5-8256-FDE6E1F8F9ED}"/>
              </a:ext>
            </a:extLst>
          </p:cNvPr>
          <p:cNvSpPr txBox="1">
            <a:spLocks/>
          </p:cNvSpPr>
          <p:nvPr/>
        </p:nvSpPr>
        <p:spPr>
          <a:xfrm>
            <a:off x="1078462" y="5563726"/>
            <a:ext cx="109880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Is it Much Different for Community Institutions?</a:t>
            </a:r>
          </a:p>
        </p:txBody>
      </p:sp>
    </p:spTree>
    <p:extLst>
      <p:ext uri="{BB962C8B-B14F-4D97-AF65-F5344CB8AC3E}">
        <p14:creationId xmlns:p14="http://schemas.microsoft.com/office/powerpoint/2010/main" val="3806130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sky, tree&#10;&#10;Description automatically generated">
            <a:extLst>
              <a:ext uri="{FF2B5EF4-FFF2-40B4-BE49-F238E27FC236}">
                <a16:creationId xmlns:a16="http://schemas.microsoft.com/office/drawing/2014/main" xmlns="" id="{D81D0F85-0BB3-49A4-B3FF-E289BBA515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904" y="2722251"/>
            <a:ext cx="5669094" cy="3223825"/>
          </a:xfrm>
          <a:prstGeom prst="rect">
            <a:avLst/>
          </a:prstGeom>
        </p:spPr>
      </p:pic>
      <p:sp>
        <p:nvSpPr>
          <p:cNvPr id="7" name="AutoShape 2" descr="Image result for purple nike air force sneaker">
            <a:extLst>
              <a:ext uri="{FF2B5EF4-FFF2-40B4-BE49-F238E27FC236}">
                <a16:creationId xmlns:a16="http://schemas.microsoft.com/office/drawing/2014/main" xmlns="" id="{F1583A28-A550-4E41-80EB-ABF0AADEB8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Nike Air Force 1 Mid iD Women's Shoe Size 5 (Purple)">
            <a:extLst>
              <a:ext uri="{FF2B5EF4-FFF2-40B4-BE49-F238E27FC236}">
                <a16:creationId xmlns:a16="http://schemas.microsoft.com/office/drawing/2014/main" xmlns="" id="{330F92BC-37E1-4752-BE3D-E4128531C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8" b="14167"/>
          <a:stretch/>
        </p:blipFill>
        <p:spPr bwMode="auto">
          <a:xfrm>
            <a:off x="579306" y="2484582"/>
            <a:ext cx="4740839" cy="390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0BC53607-1C7E-4152-8095-CC6B964E8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It’s Not OK that Nike has Analytics</a:t>
            </a:r>
            <a:br>
              <a:rPr lang="en-US" dirty="0"/>
            </a:br>
            <a:r>
              <a:rPr lang="en-US" dirty="0"/>
              <a:t>       But Communities We Love Don’t</a:t>
            </a:r>
          </a:p>
        </p:txBody>
      </p:sp>
    </p:spTree>
    <p:extLst>
      <p:ext uri="{BB962C8B-B14F-4D97-AF65-F5344CB8AC3E}">
        <p14:creationId xmlns:p14="http://schemas.microsoft.com/office/powerpoint/2010/main" val="343725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reputations">
            <a:extLst>
              <a:ext uri="{FF2B5EF4-FFF2-40B4-BE49-F238E27FC236}">
                <a16:creationId xmlns:a16="http://schemas.microsoft.com/office/drawing/2014/main" xmlns="" id="{9FAA4698-3D37-47AB-B447-016C566F8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93" y="3994839"/>
            <a:ext cx="2844271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wasted money image">
            <a:extLst>
              <a:ext uri="{FF2B5EF4-FFF2-40B4-BE49-F238E27FC236}">
                <a16:creationId xmlns:a16="http://schemas.microsoft.com/office/drawing/2014/main" xmlns="" id="{D7E375D1-AF0B-4EEC-B856-D58E22863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86"/>
          <a:stretch/>
        </p:blipFill>
        <p:spPr bwMode="auto">
          <a:xfrm>
            <a:off x="3385879" y="1572656"/>
            <a:ext cx="2676525" cy="1692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cup, clock, indoor, table&#10;&#10;Description automatically generated">
            <a:extLst>
              <a:ext uri="{FF2B5EF4-FFF2-40B4-BE49-F238E27FC236}">
                <a16:creationId xmlns:a16="http://schemas.microsoft.com/office/drawing/2014/main" xmlns="" id="{65C50CDC-D6C3-4BBF-97F8-88288F4F6E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572" y="1256524"/>
            <a:ext cx="1452304" cy="206903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FA9B0523-C71E-4113-8B33-83052BB3E7D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Four Risks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75746B2-333F-4F41-B0E6-133F274F36E9}"/>
              </a:ext>
            </a:extLst>
          </p:cNvPr>
          <p:cNvSpPr txBox="1"/>
          <p:nvPr/>
        </p:nvSpPr>
        <p:spPr>
          <a:xfrm>
            <a:off x="3899193" y="3325559"/>
            <a:ext cx="164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Wasted Money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495C92E-F3A5-4528-952F-1E38815468DA}"/>
              </a:ext>
            </a:extLst>
          </p:cNvPr>
          <p:cNvSpPr txBox="1"/>
          <p:nvPr/>
        </p:nvSpPr>
        <p:spPr>
          <a:xfrm>
            <a:off x="7354776" y="3380304"/>
            <a:ext cx="164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Wasted Time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011E60A-21E3-41C0-BE5C-B95C522478C4}"/>
              </a:ext>
            </a:extLst>
          </p:cNvPr>
          <p:cNvSpPr txBox="1"/>
          <p:nvPr/>
        </p:nvSpPr>
        <p:spPr>
          <a:xfrm>
            <a:off x="3247559" y="5699094"/>
            <a:ext cx="298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Damaged Reputations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CF5C824-78EE-4C9C-9194-21D6EBD17BE6}"/>
              </a:ext>
            </a:extLst>
          </p:cNvPr>
          <p:cNvSpPr txBox="1"/>
          <p:nvPr/>
        </p:nvSpPr>
        <p:spPr>
          <a:xfrm>
            <a:off x="6688854" y="5699094"/>
            <a:ext cx="2981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Bad Outcomes</a:t>
            </a:r>
          </a:p>
        </p:txBody>
      </p:sp>
      <p:pic>
        <p:nvPicPr>
          <p:cNvPr id="1026" name="Picture 2" descr="Accident, butt, car crash, cars, chaotic, hit, smash icon | Icon ">
            <a:extLst>
              <a:ext uri="{FF2B5EF4-FFF2-40B4-BE49-F238E27FC236}">
                <a16:creationId xmlns:a16="http://schemas.microsoft.com/office/drawing/2014/main" xmlns="" id="{3868DCFA-17E6-4381-A602-FBE21D9FF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982" y="3934815"/>
            <a:ext cx="16383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411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view of the ocean&#10;&#10;Description generated with very high confidence">
            <a:extLst>
              <a:ext uri="{FF2B5EF4-FFF2-40B4-BE49-F238E27FC236}">
                <a16:creationId xmlns:a16="http://schemas.microsoft.com/office/drawing/2014/main" xmlns="" id="{B78DFF11-D3B1-4A3C-B371-53B31EF9BB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37"/>
            <a:ext cx="12192000" cy="6916479"/>
          </a:xfrm>
          <a:prstGeom prst="rect">
            <a:avLst/>
          </a:prstGeom>
        </p:spPr>
      </p:pic>
      <p:pic>
        <p:nvPicPr>
          <p:cNvPr id="5" name="Shape 246" descr="logo2.png">
            <a:extLst>
              <a:ext uri="{FF2B5EF4-FFF2-40B4-BE49-F238E27FC236}">
                <a16:creationId xmlns:a16="http://schemas.microsoft.com/office/drawing/2014/main" xmlns="" id="{0D7F5864-60F3-44B7-92FE-0865DB16A5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282" y="2604646"/>
            <a:ext cx="10075437" cy="1648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9163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2426</TotalTime>
  <Words>863</Words>
  <Application>Microsoft Office PowerPoint</Application>
  <PresentationFormat>Panoramiczny</PresentationFormat>
  <Paragraphs>220</Paragraphs>
  <Slides>45</Slides>
  <Notes>44</Notes>
  <HiddenSlides>0</HiddenSlides>
  <MMClips>3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Helvetica</vt:lpstr>
      <vt:lpstr>Helvetica Neue</vt:lpstr>
      <vt:lpstr>Helvetica Neue 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The Problem</vt:lpstr>
      <vt:lpstr>Business Leaders Say</vt:lpstr>
      <vt:lpstr>It’s Not OK that Nike has Analytics        But Communities We Love Don’t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The Process</vt:lpstr>
      <vt:lpstr>Prezentacja programu PowerPoint</vt:lpstr>
      <vt:lpstr>Prezentacja programu PowerPoint</vt:lpstr>
      <vt:lpstr>Simple Math</vt:lpstr>
      <vt:lpstr>Understanding Workers’  Home Location</vt:lpstr>
      <vt:lpstr>Worker Housing</vt:lpstr>
      <vt:lpstr>Worker Housing</vt:lpstr>
      <vt:lpstr>Worker Housing</vt:lpstr>
      <vt:lpstr>Understanding  Tourists Origins</vt:lpstr>
      <vt:lpstr>Tourism</vt:lpstr>
      <vt:lpstr>Tourism</vt:lpstr>
      <vt:lpstr>Tourism</vt:lpstr>
      <vt:lpstr>Tourism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Worden</dc:creator>
  <cp:lastModifiedBy>Iwona</cp:lastModifiedBy>
  <cp:revision>65</cp:revision>
  <dcterms:created xsi:type="dcterms:W3CDTF">2019-02-10T22:04:54Z</dcterms:created>
  <dcterms:modified xsi:type="dcterms:W3CDTF">2019-03-01T20:58:53Z</dcterms:modified>
</cp:coreProperties>
</file>